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1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94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7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37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15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12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505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879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570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785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171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272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9467E-B01B-4027-84FE-71F27AEEEBF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60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pb-fs-03\VPN2020\_ПЕРЕПИСЬ\ВПН-2020\2020\Презентации ВПН-2020\Материалы\Материалы\Логотипы\Full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274762"/>
            <a:ext cx="1224136" cy="86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19" t="4437" r="12534" b="5434"/>
          <a:stretch/>
        </p:blipFill>
        <p:spPr bwMode="auto">
          <a:xfrm flipH="1">
            <a:off x="3929057" y="1260961"/>
            <a:ext cx="1407893" cy="150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251521" y="4653136"/>
            <a:ext cx="8640959" cy="0"/>
          </a:xfrm>
          <a:prstGeom prst="straightConnector1">
            <a:avLst/>
          </a:prstGeom>
          <a:noFill/>
          <a:ln>
            <a:gradFill flip="none" rotWithShape="1">
              <a:gsLst>
                <a:gs pos="0">
                  <a:srgbClr val="C00000"/>
                </a:gs>
                <a:gs pos="66500">
                  <a:srgbClr val="00B050"/>
                </a:gs>
                <a:gs pos="33000">
                  <a:srgbClr val="FFC000"/>
                </a:gs>
                <a:gs pos="100000">
                  <a:srgbClr val="0070C0"/>
                </a:gs>
              </a:gsLst>
              <a:lin ang="0" scaled="1"/>
              <a:tileRect/>
            </a:gradFill>
            <a:headEnd type="oval"/>
            <a:tailEnd type="oval"/>
          </a:ln>
        </p:spPr>
      </p:cxnSp>
      <p:sp>
        <p:nvSpPr>
          <p:cNvPr id="26" name="TextBox 25"/>
          <p:cNvSpPr txBox="1"/>
          <p:nvPr/>
        </p:nvSpPr>
        <p:spPr>
          <a:xfrm>
            <a:off x="1546507" y="251121"/>
            <a:ext cx="648303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ПРОВЕДИ ВСЕРОССИЙСКУЮ </a:t>
            </a:r>
            <a:r>
              <a:rPr lang="ru-RU" sz="24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ПЕРЕПИСЬ </a:t>
            </a:r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НАСЕЛЕНИЯ </a:t>
            </a:r>
            <a:r>
              <a:rPr lang="ru-RU" sz="24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ВМЕСТЕ </a:t>
            </a:r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 НАМИ!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214282" y="4689137"/>
            <a:ext cx="8678198" cy="1597383"/>
            <a:chOff x="214282" y="4432755"/>
            <a:chExt cx="8678198" cy="2051650"/>
          </a:xfrm>
        </p:grpSpPr>
        <p:sp>
          <p:nvSpPr>
            <p:cNvPr id="40" name="TextBox 39"/>
            <p:cNvSpPr txBox="1"/>
            <p:nvPr/>
          </p:nvSpPr>
          <p:spPr>
            <a:xfrm>
              <a:off x="214282" y="4437691"/>
              <a:ext cx="4213702" cy="2046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ПЕРЕПИСЧИК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Пройти обучение (2-3 дня);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Переписать 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в среднем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550 человек: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опросить граждан, заполнив на каждого электронный переписной лист на планшетном компьютер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88024" y="4432755"/>
              <a:ext cx="410445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КОНТРОЛЕР ПОЛЕВОГО УРОВНЯ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Пройти обучение (2-3 дня)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Организовать работу переписного участка;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Текущий контроль работы переписчиков;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Проверка результатов работы переписчиков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3" name="Прямая со стрелкой 42"/>
          <p:cNvCxnSpPr/>
          <p:nvPr/>
        </p:nvCxnSpPr>
        <p:spPr>
          <a:xfrm rot="5400000">
            <a:off x="3755308" y="5469828"/>
            <a:ext cx="1633384" cy="1588"/>
          </a:xfrm>
          <a:prstGeom prst="straightConnector1">
            <a:avLst/>
          </a:prstGeom>
          <a:noFill/>
          <a:ln>
            <a:gradFill flip="none" rotWithShape="1">
              <a:gsLst>
                <a:gs pos="0">
                  <a:srgbClr val="C00000"/>
                </a:gs>
                <a:gs pos="66500">
                  <a:srgbClr val="00B050"/>
                </a:gs>
                <a:gs pos="33000">
                  <a:srgbClr val="FFC000"/>
                </a:gs>
                <a:gs pos="100000">
                  <a:srgbClr val="0070C0"/>
                </a:gs>
              </a:gsLst>
              <a:lin ang="5400000" scaled="1"/>
              <a:tileRect/>
            </a:gradFill>
            <a:headEnd type="none"/>
            <a:tailEnd type="oval"/>
          </a:ln>
        </p:spPr>
      </p:cxnSp>
      <p:grpSp>
        <p:nvGrpSpPr>
          <p:cNvPr id="2" name="Группа 1"/>
          <p:cNvGrpSpPr/>
          <p:nvPr/>
        </p:nvGrpSpPr>
        <p:grpSpPr>
          <a:xfrm>
            <a:off x="251521" y="1260961"/>
            <a:ext cx="3962754" cy="2960127"/>
            <a:chOff x="251521" y="1260961"/>
            <a:chExt cx="3962754" cy="2960127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17500" y="1556792"/>
              <a:ext cx="3523035" cy="646331"/>
              <a:chOff x="328885" y="1865853"/>
              <a:chExt cx="3523035" cy="646331"/>
            </a:xfrm>
          </p:grpSpPr>
          <p:pic>
            <p:nvPicPr>
              <p:cNvPr id="1028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backgroundRemoval t="0" b="14029" l="935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b="85959"/>
              <a:stretch/>
            </p:blipFill>
            <p:spPr bwMode="auto">
              <a:xfrm>
                <a:off x="328885" y="1942133"/>
                <a:ext cx="599070" cy="4370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968624" y="1865853"/>
                <a:ext cx="28832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Гражданин РФ старше 18 лет, </a:t>
                </a:r>
                <a:b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успешно прошедший специальное обучение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378254" y="2175247"/>
              <a:ext cx="3462281" cy="461665"/>
              <a:chOff x="389639" y="2448096"/>
              <a:chExt cx="3462281" cy="461665"/>
            </a:xfrm>
          </p:grpSpPr>
          <p:pic>
            <p:nvPicPr>
              <p:cNvPr id="17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5708" t="84093" r="24621" b="4424"/>
              <a:stretch/>
            </p:blipFill>
            <p:spPr bwMode="auto">
              <a:xfrm>
                <a:off x="389639" y="2448204"/>
                <a:ext cx="453544" cy="4535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968625" y="2448096"/>
                <a:ext cx="2883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Навыки работы на </a:t>
                </a:r>
                <a:b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планшетном компьютере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361513" y="2657466"/>
              <a:ext cx="3474024" cy="483502"/>
              <a:chOff x="330426" y="3139855"/>
              <a:chExt cx="3445130" cy="483502"/>
            </a:xfrm>
          </p:grpSpPr>
          <p:pic>
            <p:nvPicPr>
              <p:cNvPr id="16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6024" t="28399" r="14681" b="59562"/>
              <a:stretch/>
            </p:blipFill>
            <p:spPr bwMode="auto">
              <a:xfrm>
                <a:off x="330426" y="3139855"/>
                <a:ext cx="526694" cy="475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931439" y="3161692"/>
                <a:ext cx="28441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Коммуникабельность, доброжелательность, лояльность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957240" y="3136235"/>
              <a:ext cx="32570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Исполнительность и дисциплинированность, умение строго следовать требованиям инструкции</a:t>
              </a:r>
              <a:endPara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" name="Picture 4" descr="C:\Users\P78_BilevSN\Desktop\Снимок.JPG"/>
            <p:cNvPicPr>
              <a:picLocks noChangeAspect="1" noChangeArrowheads="1"/>
            </p:cNvPicPr>
            <p:nvPr/>
          </p:nvPicPr>
          <p:blipFill rotWithShape="1">
            <a:blip r:embed="rId6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6024" t="45411" r="14681" b="43838"/>
            <a:stretch/>
          </p:blipFill>
          <p:spPr bwMode="auto">
            <a:xfrm>
              <a:off x="384151" y="3288100"/>
              <a:ext cx="526694" cy="424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Группа 22"/>
            <p:cNvGrpSpPr/>
            <p:nvPr/>
          </p:nvGrpSpPr>
          <p:grpSpPr>
            <a:xfrm>
              <a:off x="378254" y="3759423"/>
              <a:ext cx="3498781" cy="461665"/>
              <a:chOff x="389639" y="4055469"/>
              <a:chExt cx="3498781" cy="461665"/>
            </a:xfrm>
          </p:grpSpPr>
          <p:pic>
            <p:nvPicPr>
              <p:cNvPr id="31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6024" t="59303" r="14681" b="32498"/>
              <a:stretch/>
            </p:blipFill>
            <p:spPr bwMode="auto">
              <a:xfrm>
                <a:off x="389639" y="4149080"/>
                <a:ext cx="526694" cy="3238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968624" y="4055469"/>
                <a:ext cx="29197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Обладание четкой, без дефектов речью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51521" y="1260961"/>
              <a:ext cx="3962754" cy="363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ru-RU" sz="1600" b="1" dirty="0">
                  <a:solidFill>
                    <a:srgbClr val="005ED0"/>
                  </a:solidFill>
                  <a:latin typeface="Arial" pitchFamily="34" charset="0"/>
                  <a:cs typeface="Arial" pitchFamily="34" charset="0"/>
                </a:rPr>
                <a:t>ТРЕБОВАНИЯ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148064" y="1260961"/>
            <a:ext cx="3744416" cy="2882419"/>
            <a:chOff x="5148064" y="1260961"/>
            <a:chExt cx="3744416" cy="2960127"/>
          </a:xfrm>
        </p:grpSpPr>
        <p:sp>
          <p:nvSpPr>
            <p:cNvPr id="47" name="TextBox 46"/>
            <p:cNvSpPr txBox="1"/>
            <p:nvPr/>
          </p:nvSpPr>
          <p:spPr>
            <a:xfrm>
              <a:off x="5148064" y="2722216"/>
              <a:ext cx="3744416" cy="1498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lnSpc>
                  <a:spcPct val="110000"/>
                </a:lnSpc>
                <a:spcBef>
                  <a:spcPct val="0"/>
                </a:spcBef>
                <a:defRPr sz="1600" b="1">
                  <a:gradFill>
                    <a:gsLst>
                      <a:gs pos="0">
                        <a:srgbClr val="E52329"/>
                      </a:gs>
                      <a:gs pos="37000">
                        <a:srgbClr val="F7A823"/>
                      </a:gs>
                      <a:gs pos="70000">
                        <a:srgbClr val="4EB051"/>
                      </a:gs>
                      <a:gs pos="100000">
                        <a:srgbClr val="159FD4"/>
                      </a:gs>
                    </a:gsLst>
                    <a:lin ang="21594000" scaled="0"/>
                  </a:gra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spcAft>
                  <a:spcPts val="1200"/>
                </a:spcAft>
              </a:pPr>
              <a:r>
                <a:rPr lang="ru-RU" dirty="0">
                  <a:solidFill>
                    <a:srgbClr val="005ED0"/>
                  </a:solidFill>
                </a:rPr>
                <a:t>ПЕРИОД </a:t>
              </a:r>
              <a:r>
                <a:rPr lang="ru-RU" dirty="0" smtClean="0">
                  <a:solidFill>
                    <a:srgbClr val="005ED0"/>
                  </a:solidFill>
                </a:rPr>
                <a:t>ПРИВЛЕЧЕНИЯ</a:t>
              </a:r>
              <a:endParaRPr lang="ru-RU" dirty="0">
                <a:solidFill>
                  <a:srgbClr val="005ED0"/>
                </a:solidFill>
              </a:endParaRPr>
            </a:p>
            <a:p>
              <a:r>
                <a:rPr lang="ru-RU" sz="1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Контролер </a:t>
              </a:r>
              <a:r>
                <a:rPr lang="ru-RU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–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 15 марта по 11 мая 2021 г.</a:t>
              </a:r>
              <a:b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(58 календарных дней)</a:t>
              </a:r>
            </a:p>
            <a:p>
              <a:r>
                <a:rPr lang="ru-RU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Переписчик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– с 1 по 30 апреля 2021 г</a:t>
              </a:r>
              <a:r>
                <a:rPr lang="ru-RU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br>
                <a:rPr lang="ru-RU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(30 календарных дней</a:t>
              </a:r>
              <a:r>
                <a:rPr lang="ru-RU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20073" y="1772816"/>
              <a:ext cx="3375727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Контролер – </a:t>
              </a:r>
              <a:r>
                <a:rPr lang="ru-RU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20 000 руб.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Переписчик – </a:t>
              </a:r>
              <a:r>
                <a:rPr lang="ru-RU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18 000 руб.</a:t>
              </a:r>
            </a:p>
            <a:p>
              <a:pPr algn="ctr">
                <a:spcAft>
                  <a:spcPts val="600"/>
                </a:spcAft>
              </a:pP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(без учета НДФЛ)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20072" y="1260961"/>
              <a:ext cx="33757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5ED0"/>
                  </a:solidFill>
                  <a:latin typeface="Arial" pitchFamily="34" charset="0"/>
                  <a:cs typeface="Arial" pitchFamily="34" charset="0"/>
                </a:rPr>
                <a:t>ВОЗНАГРАЖДЕНИЕ </a:t>
              </a:r>
              <a:br>
                <a:rPr lang="ru-RU" sz="1600" b="1" dirty="0">
                  <a:solidFill>
                    <a:srgbClr val="005ED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(за месяц работы)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85720" y="4283805"/>
            <a:ext cx="8606760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ru-RU" sz="16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ЧТО НУЖНО ДЕЛАТЬ?</a:t>
            </a:r>
          </a:p>
        </p:txBody>
      </p:sp>
      <p:pic>
        <p:nvPicPr>
          <p:cNvPr id="1030" name="Picture 6" descr="\\spb-fs-03\VPN2020\_ПЕРЕПИСЬ\ВПН-2020\2020\Презентации ВПН-2020\Материалы\Материалы\Логотипы\2020_2_colou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6645" y="495938"/>
            <a:ext cx="499188" cy="41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928662" y="6357958"/>
            <a:ext cx="778674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КРАСНОСЕЛЬСКИЙ РАЙОН             736-86-18, 735-05-27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226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128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Билев Севастьян Николаевич</dc:creator>
  <cp:lastModifiedBy>n279_5</cp:lastModifiedBy>
  <cp:revision>25</cp:revision>
  <dcterms:created xsi:type="dcterms:W3CDTF">2020-09-21T08:55:12Z</dcterms:created>
  <dcterms:modified xsi:type="dcterms:W3CDTF">2020-10-27T06:22:29Z</dcterms:modified>
</cp:coreProperties>
</file>