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6"/>
  </p:notesMasterIdLst>
  <p:handoutMasterIdLst>
    <p:handoutMasterId r:id="rId17"/>
  </p:handoutMasterIdLst>
  <p:sldIdLst>
    <p:sldId id="718" r:id="rId2"/>
    <p:sldId id="1708" r:id="rId3"/>
    <p:sldId id="1715" r:id="rId4"/>
    <p:sldId id="1719" r:id="rId5"/>
    <p:sldId id="1726" r:id="rId6"/>
    <p:sldId id="1725" r:id="rId7"/>
    <p:sldId id="1717" r:id="rId8"/>
    <p:sldId id="1728" r:id="rId9"/>
    <p:sldId id="1729" r:id="rId10"/>
    <p:sldId id="1727" r:id="rId11"/>
    <p:sldId id="1734" r:id="rId12"/>
    <p:sldId id="1730" r:id="rId13"/>
    <p:sldId id="1731" r:id="rId14"/>
    <p:sldId id="1733" r:id="rId15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1974BCE-0E3C-44DA-9892-17441BCF8565}">
          <p14:sldIdLst>
            <p14:sldId id="718"/>
            <p14:sldId id="1708"/>
            <p14:sldId id="1715"/>
            <p14:sldId id="1719"/>
            <p14:sldId id="1726"/>
            <p14:sldId id="1725"/>
            <p14:sldId id="1717"/>
            <p14:sldId id="1728"/>
            <p14:sldId id="1729"/>
            <p14:sldId id="1727"/>
            <p14:sldId id="1734"/>
            <p14:sldId id="1730"/>
            <p14:sldId id="1731"/>
            <p14:sldId id="17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6600"/>
    <a:srgbClr val="FF8B8B"/>
    <a:srgbClr val="FC5104"/>
    <a:srgbClr val="F2CDA4"/>
    <a:srgbClr val="FEC5AC"/>
    <a:srgbClr val="99CC00"/>
    <a:srgbClr val="618EB3"/>
    <a:srgbClr val="90B0CA"/>
    <a:srgbClr val="738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03" autoAdjust="0"/>
    <p:restoredTop sz="94629" autoAdjust="0"/>
  </p:normalViewPr>
  <p:slideViewPr>
    <p:cSldViewPr>
      <p:cViewPr varScale="1">
        <p:scale>
          <a:sx n="140" d="100"/>
          <a:sy n="140" d="100"/>
        </p:scale>
        <p:origin x="108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2387226250173"/>
          <c:y val="4.3031548536651816E-2"/>
          <c:w val="0.6009338812765942"/>
          <c:h val="0.6283910471993505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DE-43A8-8901-CAA44F4D748D}"/>
              </c:ext>
            </c:extLst>
          </c:dPt>
          <c:dPt>
            <c:idx val="1"/>
            <c:bubble3D val="0"/>
            <c:spPr>
              <a:solidFill>
                <a:srgbClr val="4472C4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DE-43A8-8901-CAA44F4D748D}"/>
              </c:ext>
            </c:extLst>
          </c:dPt>
          <c:dLbls>
            <c:dLbl>
              <c:idx val="0"/>
              <c:layout>
                <c:manualLayout>
                  <c:x val="-0.22968003999500061"/>
                  <c:y val="2.911784241875859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DE-43A8-8901-CAA44F4D748D}"/>
                </c:ext>
              </c:extLst>
            </c:dLbl>
            <c:dLbl>
              <c:idx val="1"/>
              <c:layout>
                <c:manualLayout>
                  <c:x val="0.22703175991889904"/>
                  <c:y val="-4.686497776620403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DE-43A8-8901-CAA44F4D74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Лист1!$A$3:$A$4</c:f>
              <c:strCache>
                <c:ptCount val="2"/>
                <c:pt idx="0">
                  <c:v>С нарушениями - 419</c:v>
                </c:pt>
                <c:pt idx="1">
                  <c:v>Без нарушений - 516</c:v>
                </c:pt>
              </c:strCache>
            </c:strRef>
          </c:cat>
          <c:val>
            <c:numRef>
              <c:f>Лист1!$B$3:$B$4</c:f>
              <c:numCache>
                <c:formatCode>General</c:formatCode>
                <c:ptCount val="2"/>
                <c:pt idx="0">
                  <c:v>419</c:v>
                </c:pt>
                <c:pt idx="1">
                  <c:v>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DE-43A8-8901-CAA44F4D7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84F3C9-C07C-4421-9953-71881C03887B}" type="doc">
      <dgm:prSet loTypeId="urn:microsoft.com/office/officeart/2005/8/layout/hProcess9" loCatId="process" qsTypeId="urn:microsoft.com/office/officeart/2005/8/quickstyle/3d1" qsCatId="3D" csTypeId="urn:microsoft.com/office/officeart/2005/8/colors/colorful4" csCatId="colorful" phldr="1"/>
      <dgm:spPr/>
    </dgm:pt>
    <dgm:pt modelId="{D8DB117E-9F52-411E-992D-6227BF7560B9}">
      <dgm:prSet phldrT="[Текст]"/>
      <dgm:spPr/>
      <dgm:t>
        <a:bodyPr/>
        <a:lstStyle/>
        <a:p>
          <a:r>
            <a:rPr lang="ru-RU" dirty="0"/>
            <a:t>Содержание</a:t>
          </a:r>
        </a:p>
      </dgm:t>
    </dgm:pt>
    <dgm:pt modelId="{83A2C130-8BB1-4BAF-979D-7CEE949D0317}" type="parTrans" cxnId="{FEBB711F-2FC1-4E30-A40D-B9A9235CAD80}">
      <dgm:prSet/>
      <dgm:spPr/>
      <dgm:t>
        <a:bodyPr/>
        <a:lstStyle/>
        <a:p>
          <a:endParaRPr lang="ru-RU"/>
        </a:p>
      </dgm:t>
    </dgm:pt>
    <dgm:pt modelId="{4D75CFEB-A3EF-4641-98A5-5E3DF6F1BCE8}" type="sibTrans" cxnId="{FEBB711F-2FC1-4E30-A40D-B9A9235CAD80}">
      <dgm:prSet/>
      <dgm:spPr/>
      <dgm:t>
        <a:bodyPr/>
        <a:lstStyle/>
        <a:p>
          <a:endParaRPr lang="ru-RU"/>
        </a:p>
      </dgm:t>
    </dgm:pt>
    <dgm:pt modelId="{7A59B0A8-06A8-493B-A470-6D9DA08A1047}" type="pres">
      <dgm:prSet presAssocID="{7F84F3C9-C07C-4421-9953-71881C03887B}" presName="CompostProcess" presStyleCnt="0">
        <dgm:presLayoutVars>
          <dgm:dir/>
          <dgm:resizeHandles val="exact"/>
        </dgm:presLayoutVars>
      </dgm:prSet>
      <dgm:spPr/>
    </dgm:pt>
    <dgm:pt modelId="{E14EC910-FE44-4FAD-BAC2-B550356E5ADE}" type="pres">
      <dgm:prSet presAssocID="{7F84F3C9-C07C-4421-9953-71881C03887B}" presName="arrow" presStyleLbl="bgShp" presStyleIdx="0" presStyleCnt="1"/>
      <dgm:spPr/>
    </dgm:pt>
    <dgm:pt modelId="{96E3F4CB-82C9-4AA2-8F44-BADD90F8B5E7}" type="pres">
      <dgm:prSet presAssocID="{7F84F3C9-C07C-4421-9953-71881C03887B}" presName="linearProcess" presStyleCnt="0"/>
      <dgm:spPr/>
    </dgm:pt>
    <dgm:pt modelId="{DCD668B5-A0D4-4A5F-8407-5C892D237D3D}" type="pres">
      <dgm:prSet presAssocID="{D8DB117E-9F52-411E-992D-6227BF7560B9}" presName="textNode" presStyleLbl="node1" presStyleIdx="0" presStyleCnt="1" custLinFactNeighborX="-17050" custLinFactNeighborY="-2556">
        <dgm:presLayoutVars>
          <dgm:bulletEnabled val="1"/>
        </dgm:presLayoutVars>
      </dgm:prSet>
      <dgm:spPr/>
    </dgm:pt>
  </dgm:ptLst>
  <dgm:cxnLst>
    <dgm:cxn modelId="{FEBB711F-2FC1-4E30-A40D-B9A9235CAD80}" srcId="{7F84F3C9-C07C-4421-9953-71881C03887B}" destId="{D8DB117E-9F52-411E-992D-6227BF7560B9}" srcOrd="0" destOrd="0" parTransId="{83A2C130-8BB1-4BAF-979D-7CEE949D0317}" sibTransId="{4D75CFEB-A3EF-4641-98A5-5E3DF6F1BCE8}"/>
    <dgm:cxn modelId="{6EC9FA34-A3D4-450C-9CB1-B210264DA381}" type="presOf" srcId="{7F84F3C9-C07C-4421-9953-71881C03887B}" destId="{7A59B0A8-06A8-493B-A470-6D9DA08A1047}" srcOrd="0" destOrd="0" presId="urn:microsoft.com/office/officeart/2005/8/layout/hProcess9"/>
    <dgm:cxn modelId="{5F3E2272-E0FE-410E-AF3C-FA9612AE262F}" type="presOf" srcId="{D8DB117E-9F52-411E-992D-6227BF7560B9}" destId="{DCD668B5-A0D4-4A5F-8407-5C892D237D3D}" srcOrd="0" destOrd="0" presId="urn:microsoft.com/office/officeart/2005/8/layout/hProcess9"/>
    <dgm:cxn modelId="{383FEEE9-1DDF-4130-B3B7-4347B6F3E9A1}" type="presParOf" srcId="{7A59B0A8-06A8-493B-A470-6D9DA08A1047}" destId="{E14EC910-FE44-4FAD-BAC2-B550356E5ADE}" srcOrd="0" destOrd="0" presId="urn:microsoft.com/office/officeart/2005/8/layout/hProcess9"/>
    <dgm:cxn modelId="{96B51F64-AE49-45A6-BCF3-212B78D11B90}" type="presParOf" srcId="{7A59B0A8-06A8-493B-A470-6D9DA08A1047}" destId="{96E3F4CB-82C9-4AA2-8F44-BADD90F8B5E7}" srcOrd="1" destOrd="0" presId="urn:microsoft.com/office/officeart/2005/8/layout/hProcess9"/>
    <dgm:cxn modelId="{D050CC2F-69B0-4BA8-BCC0-585556CE5EC4}" type="presParOf" srcId="{96E3F4CB-82C9-4AA2-8F44-BADD90F8B5E7}" destId="{DCD668B5-A0D4-4A5F-8407-5C892D237D3D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84F3C9-C07C-4421-9953-71881C03887B}" type="doc">
      <dgm:prSet loTypeId="urn:microsoft.com/office/officeart/2005/8/layout/hProcess9" loCatId="process" qsTypeId="urn:microsoft.com/office/officeart/2005/8/quickstyle/3d1" qsCatId="3D" csTypeId="urn:microsoft.com/office/officeart/2005/8/colors/colorful4" csCatId="colorful" phldr="1"/>
      <dgm:spPr/>
    </dgm:pt>
    <dgm:pt modelId="{D8DB117E-9F52-411E-992D-6227BF7560B9}">
      <dgm:prSet phldrT="[Текст]"/>
      <dgm:spPr/>
      <dgm:t>
        <a:bodyPr/>
        <a:lstStyle/>
        <a:p>
          <a:r>
            <a:rPr lang="ru-RU" dirty="0"/>
            <a:t>Содержание</a:t>
          </a:r>
        </a:p>
      </dgm:t>
    </dgm:pt>
    <dgm:pt modelId="{83A2C130-8BB1-4BAF-979D-7CEE949D0317}" type="parTrans" cxnId="{FEBB711F-2FC1-4E30-A40D-B9A9235CAD80}">
      <dgm:prSet/>
      <dgm:spPr/>
      <dgm:t>
        <a:bodyPr/>
        <a:lstStyle/>
        <a:p>
          <a:endParaRPr lang="ru-RU"/>
        </a:p>
      </dgm:t>
    </dgm:pt>
    <dgm:pt modelId="{4D75CFEB-A3EF-4641-98A5-5E3DF6F1BCE8}" type="sibTrans" cxnId="{FEBB711F-2FC1-4E30-A40D-B9A9235CAD80}">
      <dgm:prSet/>
      <dgm:spPr/>
      <dgm:t>
        <a:bodyPr/>
        <a:lstStyle/>
        <a:p>
          <a:endParaRPr lang="ru-RU"/>
        </a:p>
      </dgm:t>
    </dgm:pt>
    <dgm:pt modelId="{7A59B0A8-06A8-493B-A470-6D9DA08A1047}" type="pres">
      <dgm:prSet presAssocID="{7F84F3C9-C07C-4421-9953-71881C03887B}" presName="CompostProcess" presStyleCnt="0">
        <dgm:presLayoutVars>
          <dgm:dir/>
          <dgm:resizeHandles val="exact"/>
        </dgm:presLayoutVars>
      </dgm:prSet>
      <dgm:spPr/>
    </dgm:pt>
    <dgm:pt modelId="{E14EC910-FE44-4FAD-BAC2-B550356E5ADE}" type="pres">
      <dgm:prSet presAssocID="{7F84F3C9-C07C-4421-9953-71881C03887B}" presName="arrow" presStyleLbl="bgShp" presStyleIdx="0" presStyleCnt="1"/>
      <dgm:spPr/>
    </dgm:pt>
    <dgm:pt modelId="{96E3F4CB-82C9-4AA2-8F44-BADD90F8B5E7}" type="pres">
      <dgm:prSet presAssocID="{7F84F3C9-C07C-4421-9953-71881C03887B}" presName="linearProcess" presStyleCnt="0"/>
      <dgm:spPr/>
    </dgm:pt>
    <dgm:pt modelId="{DCD668B5-A0D4-4A5F-8407-5C892D237D3D}" type="pres">
      <dgm:prSet presAssocID="{D8DB117E-9F52-411E-992D-6227BF7560B9}" presName="textNode" presStyleLbl="node1" presStyleIdx="0" presStyleCnt="1" custLinFactNeighborX="-17050" custLinFactNeighborY="-2556">
        <dgm:presLayoutVars>
          <dgm:bulletEnabled val="1"/>
        </dgm:presLayoutVars>
      </dgm:prSet>
      <dgm:spPr/>
    </dgm:pt>
  </dgm:ptLst>
  <dgm:cxnLst>
    <dgm:cxn modelId="{FEBB711F-2FC1-4E30-A40D-B9A9235CAD80}" srcId="{7F84F3C9-C07C-4421-9953-71881C03887B}" destId="{D8DB117E-9F52-411E-992D-6227BF7560B9}" srcOrd="0" destOrd="0" parTransId="{83A2C130-8BB1-4BAF-979D-7CEE949D0317}" sibTransId="{4D75CFEB-A3EF-4641-98A5-5E3DF6F1BCE8}"/>
    <dgm:cxn modelId="{C2BEF2B0-4AB3-4116-B6A5-F697AF2577EC}" type="presOf" srcId="{D8DB117E-9F52-411E-992D-6227BF7560B9}" destId="{DCD668B5-A0D4-4A5F-8407-5C892D237D3D}" srcOrd="0" destOrd="0" presId="urn:microsoft.com/office/officeart/2005/8/layout/hProcess9"/>
    <dgm:cxn modelId="{A186B0B3-27AE-4458-B07D-7EA351ED77F1}" type="presOf" srcId="{7F84F3C9-C07C-4421-9953-71881C03887B}" destId="{7A59B0A8-06A8-493B-A470-6D9DA08A1047}" srcOrd="0" destOrd="0" presId="urn:microsoft.com/office/officeart/2005/8/layout/hProcess9"/>
    <dgm:cxn modelId="{CAD8A33B-666C-42C2-83B1-024B0DAFE311}" type="presParOf" srcId="{7A59B0A8-06A8-493B-A470-6D9DA08A1047}" destId="{E14EC910-FE44-4FAD-BAC2-B550356E5ADE}" srcOrd="0" destOrd="0" presId="urn:microsoft.com/office/officeart/2005/8/layout/hProcess9"/>
    <dgm:cxn modelId="{1F1ABEE8-B39E-449A-B407-775DF1AF4E6E}" type="presParOf" srcId="{7A59B0A8-06A8-493B-A470-6D9DA08A1047}" destId="{96E3F4CB-82C9-4AA2-8F44-BADD90F8B5E7}" srcOrd="1" destOrd="0" presId="urn:microsoft.com/office/officeart/2005/8/layout/hProcess9"/>
    <dgm:cxn modelId="{0A99CA55-E742-4BF8-A09F-2D6D89FE785A}" type="presParOf" srcId="{96E3F4CB-82C9-4AA2-8F44-BADD90F8B5E7}" destId="{DCD668B5-A0D4-4A5F-8407-5C892D237D3D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84F3C9-C07C-4421-9953-71881C03887B}" type="doc">
      <dgm:prSet loTypeId="urn:microsoft.com/office/officeart/2005/8/layout/hProcess9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8DB117E-9F52-411E-992D-6227BF7560B9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Содержание</a:t>
          </a:r>
        </a:p>
      </dgm:t>
    </dgm:pt>
    <dgm:pt modelId="{83A2C130-8BB1-4BAF-979D-7CEE949D0317}" type="parTrans" cxnId="{FEBB711F-2FC1-4E30-A40D-B9A9235CAD80}">
      <dgm:prSet/>
      <dgm:spPr/>
      <dgm:t>
        <a:bodyPr/>
        <a:lstStyle/>
        <a:p>
          <a:endParaRPr lang="ru-RU"/>
        </a:p>
      </dgm:t>
    </dgm:pt>
    <dgm:pt modelId="{4D75CFEB-A3EF-4641-98A5-5E3DF6F1BCE8}" type="sibTrans" cxnId="{FEBB711F-2FC1-4E30-A40D-B9A9235CAD80}">
      <dgm:prSet/>
      <dgm:spPr/>
      <dgm:t>
        <a:bodyPr/>
        <a:lstStyle/>
        <a:p>
          <a:endParaRPr lang="ru-RU"/>
        </a:p>
      </dgm:t>
    </dgm:pt>
    <dgm:pt modelId="{7A59B0A8-06A8-493B-A470-6D9DA08A1047}" type="pres">
      <dgm:prSet presAssocID="{7F84F3C9-C07C-4421-9953-71881C03887B}" presName="CompostProcess" presStyleCnt="0">
        <dgm:presLayoutVars>
          <dgm:dir/>
          <dgm:resizeHandles val="exact"/>
        </dgm:presLayoutVars>
      </dgm:prSet>
      <dgm:spPr/>
    </dgm:pt>
    <dgm:pt modelId="{E14EC910-FE44-4FAD-BAC2-B550356E5ADE}" type="pres">
      <dgm:prSet presAssocID="{7F84F3C9-C07C-4421-9953-71881C03887B}" presName="arrow" presStyleLbl="bgShp" presStyleIdx="0" presStyleCnt="1" custLinFactNeighborX="-610" custLinFactNeighborY="11491"/>
      <dgm:spPr/>
    </dgm:pt>
    <dgm:pt modelId="{96E3F4CB-82C9-4AA2-8F44-BADD90F8B5E7}" type="pres">
      <dgm:prSet presAssocID="{7F84F3C9-C07C-4421-9953-71881C03887B}" presName="linearProcess" presStyleCnt="0"/>
      <dgm:spPr/>
    </dgm:pt>
    <dgm:pt modelId="{DCD668B5-A0D4-4A5F-8407-5C892D237D3D}" type="pres">
      <dgm:prSet presAssocID="{D8DB117E-9F52-411E-992D-6227BF7560B9}" presName="textNode" presStyleLbl="node1" presStyleIdx="0" presStyleCnt="1" custScaleX="72858" custScaleY="101315" custLinFactNeighborX="-17200" custLinFactNeighborY="-7526">
        <dgm:presLayoutVars>
          <dgm:bulletEnabled val="1"/>
        </dgm:presLayoutVars>
      </dgm:prSet>
      <dgm:spPr/>
    </dgm:pt>
  </dgm:ptLst>
  <dgm:cxnLst>
    <dgm:cxn modelId="{FEBB711F-2FC1-4E30-A40D-B9A9235CAD80}" srcId="{7F84F3C9-C07C-4421-9953-71881C03887B}" destId="{D8DB117E-9F52-411E-992D-6227BF7560B9}" srcOrd="0" destOrd="0" parTransId="{83A2C130-8BB1-4BAF-979D-7CEE949D0317}" sibTransId="{4D75CFEB-A3EF-4641-98A5-5E3DF6F1BCE8}"/>
    <dgm:cxn modelId="{249C0282-F969-45D1-A643-C4ADAAE177CC}" type="presOf" srcId="{D8DB117E-9F52-411E-992D-6227BF7560B9}" destId="{DCD668B5-A0D4-4A5F-8407-5C892D237D3D}" srcOrd="0" destOrd="0" presId="urn:microsoft.com/office/officeart/2005/8/layout/hProcess9"/>
    <dgm:cxn modelId="{C71CD082-61A5-4887-9C89-A3BBCD3D4654}" type="presOf" srcId="{7F84F3C9-C07C-4421-9953-71881C03887B}" destId="{7A59B0A8-06A8-493B-A470-6D9DA08A1047}" srcOrd="0" destOrd="0" presId="urn:microsoft.com/office/officeart/2005/8/layout/hProcess9"/>
    <dgm:cxn modelId="{C38EC2B0-C87E-47AD-9DA1-9AEEC2197E8E}" type="presParOf" srcId="{7A59B0A8-06A8-493B-A470-6D9DA08A1047}" destId="{E14EC910-FE44-4FAD-BAC2-B550356E5ADE}" srcOrd="0" destOrd="0" presId="urn:microsoft.com/office/officeart/2005/8/layout/hProcess9"/>
    <dgm:cxn modelId="{EADE2855-0996-4BED-8D8F-F2AC51E904B4}" type="presParOf" srcId="{7A59B0A8-06A8-493B-A470-6D9DA08A1047}" destId="{96E3F4CB-82C9-4AA2-8F44-BADD90F8B5E7}" srcOrd="1" destOrd="0" presId="urn:microsoft.com/office/officeart/2005/8/layout/hProcess9"/>
    <dgm:cxn modelId="{D0266CCD-1B1B-4CBB-90B1-57C2A874554C}" type="presParOf" srcId="{96E3F4CB-82C9-4AA2-8F44-BADD90F8B5E7}" destId="{DCD668B5-A0D4-4A5F-8407-5C892D237D3D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84F3C9-C07C-4421-9953-71881C03887B}" type="doc">
      <dgm:prSet loTypeId="urn:microsoft.com/office/officeart/2005/8/layout/hProcess9" loCatId="process" qsTypeId="urn:microsoft.com/office/officeart/2005/8/quickstyle/3d1" qsCatId="3D" csTypeId="urn:microsoft.com/office/officeart/2005/8/colors/colorful4" csCatId="colorful" phldr="1"/>
      <dgm:spPr/>
    </dgm:pt>
    <dgm:pt modelId="{D8DB117E-9F52-411E-992D-6227BF7560B9}">
      <dgm:prSet phldrT="[Текст]"/>
      <dgm:spPr/>
      <dgm:t>
        <a:bodyPr/>
        <a:lstStyle/>
        <a:p>
          <a:r>
            <a:rPr lang="ru-RU" dirty="0"/>
            <a:t>Содержание</a:t>
          </a:r>
        </a:p>
      </dgm:t>
    </dgm:pt>
    <dgm:pt modelId="{83A2C130-8BB1-4BAF-979D-7CEE949D0317}" type="parTrans" cxnId="{FEBB711F-2FC1-4E30-A40D-B9A9235CAD80}">
      <dgm:prSet/>
      <dgm:spPr/>
      <dgm:t>
        <a:bodyPr/>
        <a:lstStyle/>
        <a:p>
          <a:endParaRPr lang="ru-RU"/>
        </a:p>
      </dgm:t>
    </dgm:pt>
    <dgm:pt modelId="{4D75CFEB-A3EF-4641-98A5-5E3DF6F1BCE8}" type="sibTrans" cxnId="{FEBB711F-2FC1-4E30-A40D-B9A9235CAD80}">
      <dgm:prSet/>
      <dgm:spPr/>
      <dgm:t>
        <a:bodyPr/>
        <a:lstStyle/>
        <a:p>
          <a:endParaRPr lang="ru-RU"/>
        </a:p>
      </dgm:t>
    </dgm:pt>
    <dgm:pt modelId="{7A59B0A8-06A8-493B-A470-6D9DA08A1047}" type="pres">
      <dgm:prSet presAssocID="{7F84F3C9-C07C-4421-9953-71881C03887B}" presName="CompostProcess" presStyleCnt="0">
        <dgm:presLayoutVars>
          <dgm:dir/>
          <dgm:resizeHandles val="exact"/>
        </dgm:presLayoutVars>
      </dgm:prSet>
      <dgm:spPr/>
    </dgm:pt>
    <dgm:pt modelId="{E14EC910-FE44-4FAD-BAC2-B550356E5ADE}" type="pres">
      <dgm:prSet presAssocID="{7F84F3C9-C07C-4421-9953-71881C03887B}" presName="arrow" presStyleLbl="bgShp" presStyleIdx="0" presStyleCnt="1"/>
      <dgm:spPr/>
    </dgm:pt>
    <dgm:pt modelId="{96E3F4CB-82C9-4AA2-8F44-BADD90F8B5E7}" type="pres">
      <dgm:prSet presAssocID="{7F84F3C9-C07C-4421-9953-71881C03887B}" presName="linearProcess" presStyleCnt="0"/>
      <dgm:spPr/>
    </dgm:pt>
    <dgm:pt modelId="{DCD668B5-A0D4-4A5F-8407-5C892D237D3D}" type="pres">
      <dgm:prSet presAssocID="{D8DB117E-9F52-411E-992D-6227BF7560B9}" presName="textNode" presStyleLbl="node1" presStyleIdx="0" presStyleCnt="1" custLinFactNeighborX="-17050" custLinFactNeighborY="-2556">
        <dgm:presLayoutVars>
          <dgm:bulletEnabled val="1"/>
        </dgm:presLayoutVars>
      </dgm:prSet>
      <dgm:spPr/>
    </dgm:pt>
  </dgm:ptLst>
  <dgm:cxnLst>
    <dgm:cxn modelId="{FEBB711F-2FC1-4E30-A40D-B9A9235CAD80}" srcId="{7F84F3C9-C07C-4421-9953-71881C03887B}" destId="{D8DB117E-9F52-411E-992D-6227BF7560B9}" srcOrd="0" destOrd="0" parTransId="{83A2C130-8BB1-4BAF-979D-7CEE949D0317}" sibTransId="{4D75CFEB-A3EF-4641-98A5-5E3DF6F1BCE8}"/>
    <dgm:cxn modelId="{812E943D-F571-44F0-AC61-5AACC17253F3}" type="presOf" srcId="{D8DB117E-9F52-411E-992D-6227BF7560B9}" destId="{DCD668B5-A0D4-4A5F-8407-5C892D237D3D}" srcOrd="0" destOrd="0" presId="urn:microsoft.com/office/officeart/2005/8/layout/hProcess9"/>
    <dgm:cxn modelId="{F0B49F95-BD76-4047-AB4C-E9C1ACE8AF24}" type="presOf" srcId="{7F84F3C9-C07C-4421-9953-71881C03887B}" destId="{7A59B0A8-06A8-493B-A470-6D9DA08A1047}" srcOrd="0" destOrd="0" presId="urn:microsoft.com/office/officeart/2005/8/layout/hProcess9"/>
    <dgm:cxn modelId="{4EF6B1EB-902B-4B62-8AA4-67DB4FBF8BFD}" type="presParOf" srcId="{7A59B0A8-06A8-493B-A470-6D9DA08A1047}" destId="{E14EC910-FE44-4FAD-BAC2-B550356E5ADE}" srcOrd="0" destOrd="0" presId="urn:microsoft.com/office/officeart/2005/8/layout/hProcess9"/>
    <dgm:cxn modelId="{151A5587-6F87-47F7-98A3-BEA80B791439}" type="presParOf" srcId="{7A59B0A8-06A8-493B-A470-6D9DA08A1047}" destId="{96E3F4CB-82C9-4AA2-8F44-BADD90F8B5E7}" srcOrd="1" destOrd="0" presId="urn:microsoft.com/office/officeart/2005/8/layout/hProcess9"/>
    <dgm:cxn modelId="{0BDA1438-3C5D-44BE-8C48-16822F473A4F}" type="presParOf" srcId="{96E3F4CB-82C9-4AA2-8F44-BADD90F8B5E7}" destId="{DCD668B5-A0D4-4A5F-8407-5C892D237D3D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84F3C9-C07C-4421-9953-71881C03887B}" type="doc">
      <dgm:prSet loTypeId="urn:microsoft.com/office/officeart/2005/8/layout/hProcess9" loCatId="process" qsTypeId="urn:microsoft.com/office/officeart/2005/8/quickstyle/3d1" qsCatId="3D" csTypeId="urn:microsoft.com/office/officeart/2005/8/colors/colorful4" csCatId="colorful" phldr="1"/>
      <dgm:spPr/>
    </dgm:pt>
    <dgm:pt modelId="{D8DB117E-9F52-411E-992D-6227BF7560B9}">
      <dgm:prSet phldrT="[Текст]"/>
      <dgm:spPr/>
      <dgm:t>
        <a:bodyPr/>
        <a:lstStyle/>
        <a:p>
          <a:r>
            <a:rPr lang="ru-RU" dirty="0"/>
            <a:t>Содержание</a:t>
          </a:r>
        </a:p>
      </dgm:t>
    </dgm:pt>
    <dgm:pt modelId="{83A2C130-8BB1-4BAF-979D-7CEE949D0317}" type="parTrans" cxnId="{FEBB711F-2FC1-4E30-A40D-B9A9235CAD80}">
      <dgm:prSet/>
      <dgm:spPr/>
      <dgm:t>
        <a:bodyPr/>
        <a:lstStyle/>
        <a:p>
          <a:endParaRPr lang="ru-RU"/>
        </a:p>
      </dgm:t>
    </dgm:pt>
    <dgm:pt modelId="{4D75CFEB-A3EF-4641-98A5-5E3DF6F1BCE8}" type="sibTrans" cxnId="{FEBB711F-2FC1-4E30-A40D-B9A9235CAD80}">
      <dgm:prSet/>
      <dgm:spPr/>
      <dgm:t>
        <a:bodyPr/>
        <a:lstStyle/>
        <a:p>
          <a:endParaRPr lang="ru-RU"/>
        </a:p>
      </dgm:t>
    </dgm:pt>
    <dgm:pt modelId="{7A59B0A8-06A8-493B-A470-6D9DA08A1047}" type="pres">
      <dgm:prSet presAssocID="{7F84F3C9-C07C-4421-9953-71881C03887B}" presName="CompostProcess" presStyleCnt="0">
        <dgm:presLayoutVars>
          <dgm:dir/>
          <dgm:resizeHandles val="exact"/>
        </dgm:presLayoutVars>
      </dgm:prSet>
      <dgm:spPr/>
    </dgm:pt>
    <dgm:pt modelId="{E14EC910-FE44-4FAD-BAC2-B550356E5ADE}" type="pres">
      <dgm:prSet presAssocID="{7F84F3C9-C07C-4421-9953-71881C03887B}" presName="arrow" presStyleLbl="bgShp" presStyleIdx="0" presStyleCnt="1"/>
      <dgm:spPr/>
    </dgm:pt>
    <dgm:pt modelId="{96E3F4CB-82C9-4AA2-8F44-BADD90F8B5E7}" type="pres">
      <dgm:prSet presAssocID="{7F84F3C9-C07C-4421-9953-71881C03887B}" presName="linearProcess" presStyleCnt="0"/>
      <dgm:spPr/>
    </dgm:pt>
    <dgm:pt modelId="{DCD668B5-A0D4-4A5F-8407-5C892D237D3D}" type="pres">
      <dgm:prSet presAssocID="{D8DB117E-9F52-411E-992D-6227BF7560B9}" presName="textNode" presStyleLbl="node1" presStyleIdx="0" presStyleCnt="1" custLinFactNeighborX="-17050" custLinFactNeighborY="-2556">
        <dgm:presLayoutVars>
          <dgm:bulletEnabled val="1"/>
        </dgm:presLayoutVars>
      </dgm:prSet>
      <dgm:spPr/>
    </dgm:pt>
  </dgm:ptLst>
  <dgm:cxnLst>
    <dgm:cxn modelId="{FEBB711F-2FC1-4E30-A40D-B9A9235CAD80}" srcId="{7F84F3C9-C07C-4421-9953-71881C03887B}" destId="{D8DB117E-9F52-411E-992D-6227BF7560B9}" srcOrd="0" destOrd="0" parTransId="{83A2C130-8BB1-4BAF-979D-7CEE949D0317}" sibTransId="{4D75CFEB-A3EF-4641-98A5-5E3DF6F1BCE8}"/>
    <dgm:cxn modelId="{02026626-0485-4893-A7AA-30E42DA6A7A6}" type="presOf" srcId="{D8DB117E-9F52-411E-992D-6227BF7560B9}" destId="{DCD668B5-A0D4-4A5F-8407-5C892D237D3D}" srcOrd="0" destOrd="0" presId="urn:microsoft.com/office/officeart/2005/8/layout/hProcess9"/>
    <dgm:cxn modelId="{9E100C91-21CA-4491-99DE-98E6ADBACB73}" type="presOf" srcId="{7F84F3C9-C07C-4421-9953-71881C03887B}" destId="{7A59B0A8-06A8-493B-A470-6D9DA08A1047}" srcOrd="0" destOrd="0" presId="urn:microsoft.com/office/officeart/2005/8/layout/hProcess9"/>
    <dgm:cxn modelId="{EFA3E9C3-DDC1-4436-9410-9EE310771152}" type="presParOf" srcId="{7A59B0A8-06A8-493B-A470-6D9DA08A1047}" destId="{E14EC910-FE44-4FAD-BAC2-B550356E5ADE}" srcOrd="0" destOrd="0" presId="urn:microsoft.com/office/officeart/2005/8/layout/hProcess9"/>
    <dgm:cxn modelId="{79B1DB4A-BD6C-4657-BBBC-8A5480BDFAE5}" type="presParOf" srcId="{7A59B0A8-06A8-493B-A470-6D9DA08A1047}" destId="{96E3F4CB-82C9-4AA2-8F44-BADD90F8B5E7}" srcOrd="1" destOrd="0" presId="urn:microsoft.com/office/officeart/2005/8/layout/hProcess9"/>
    <dgm:cxn modelId="{30B33816-DD42-4DC3-8131-3EAD3BDA3F72}" type="presParOf" srcId="{96E3F4CB-82C9-4AA2-8F44-BADD90F8B5E7}" destId="{DCD668B5-A0D4-4A5F-8407-5C892D237D3D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EC910-FE44-4FAD-BAC2-B550356E5ADE}">
      <dsp:nvSpPr>
        <dsp:cNvPr id="0" name=""/>
        <dsp:cNvSpPr/>
      </dsp:nvSpPr>
      <dsp:spPr>
        <a:xfrm>
          <a:off x="159651" y="0"/>
          <a:ext cx="1809384" cy="693353"/>
        </a:xfrm>
        <a:prstGeom prst="right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CD668B5-A0D4-4A5F-8407-5C892D237D3D}">
      <dsp:nvSpPr>
        <dsp:cNvPr id="0" name=""/>
        <dsp:cNvSpPr/>
      </dsp:nvSpPr>
      <dsp:spPr>
        <a:xfrm>
          <a:off x="480049" y="200917"/>
          <a:ext cx="871431" cy="27734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Содержание</a:t>
          </a:r>
        </a:p>
      </dsp:txBody>
      <dsp:txXfrm>
        <a:off x="493588" y="214456"/>
        <a:ext cx="844353" cy="2502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EC910-FE44-4FAD-BAC2-B550356E5ADE}">
      <dsp:nvSpPr>
        <dsp:cNvPr id="0" name=""/>
        <dsp:cNvSpPr/>
      </dsp:nvSpPr>
      <dsp:spPr>
        <a:xfrm>
          <a:off x="158391" y="0"/>
          <a:ext cx="1795107" cy="726202"/>
        </a:xfrm>
        <a:prstGeom prst="right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CD668B5-A0D4-4A5F-8407-5C892D237D3D}">
      <dsp:nvSpPr>
        <dsp:cNvPr id="0" name=""/>
        <dsp:cNvSpPr/>
      </dsp:nvSpPr>
      <dsp:spPr>
        <a:xfrm>
          <a:off x="414310" y="210435"/>
          <a:ext cx="956950" cy="2904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Содержание</a:t>
          </a:r>
        </a:p>
      </dsp:txBody>
      <dsp:txXfrm>
        <a:off x="428490" y="224615"/>
        <a:ext cx="928590" cy="262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EC910-FE44-4FAD-BAC2-B550356E5ADE}">
      <dsp:nvSpPr>
        <dsp:cNvPr id="0" name=""/>
        <dsp:cNvSpPr/>
      </dsp:nvSpPr>
      <dsp:spPr>
        <a:xfrm>
          <a:off x="169392" y="0"/>
          <a:ext cx="2062362" cy="751415"/>
        </a:xfrm>
        <a:prstGeom prst="right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CD668B5-A0D4-4A5F-8407-5C892D237D3D}">
      <dsp:nvSpPr>
        <dsp:cNvPr id="0" name=""/>
        <dsp:cNvSpPr/>
      </dsp:nvSpPr>
      <dsp:spPr>
        <a:xfrm>
          <a:off x="652009" y="200827"/>
          <a:ext cx="762346" cy="30451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Содержание</a:t>
          </a:r>
        </a:p>
      </dsp:txBody>
      <dsp:txXfrm>
        <a:off x="666874" y="215692"/>
        <a:ext cx="732616" cy="2747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EC910-FE44-4FAD-BAC2-B550356E5ADE}">
      <dsp:nvSpPr>
        <dsp:cNvPr id="0" name=""/>
        <dsp:cNvSpPr/>
      </dsp:nvSpPr>
      <dsp:spPr>
        <a:xfrm>
          <a:off x="167829" y="0"/>
          <a:ext cx="1902067" cy="685244"/>
        </a:xfrm>
        <a:prstGeom prst="right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CD668B5-A0D4-4A5F-8407-5C892D237D3D}">
      <dsp:nvSpPr>
        <dsp:cNvPr id="0" name=""/>
        <dsp:cNvSpPr/>
      </dsp:nvSpPr>
      <dsp:spPr>
        <a:xfrm>
          <a:off x="537459" y="198567"/>
          <a:ext cx="867118" cy="27409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Содержание</a:t>
          </a:r>
        </a:p>
      </dsp:txBody>
      <dsp:txXfrm>
        <a:off x="550839" y="211947"/>
        <a:ext cx="840358" cy="2473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EC910-FE44-4FAD-BAC2-B550356E5ADE}">
      <dsp:nvSpPr>
        <dsp:cNvPr id="0" name=""/>
        <dsp:cNvSpPr/>
      </dsp:nvSpPr>
      <dsp:spPr>
        <a:xfrm>
          <a:off x="165941" y="0"/>
          <a:ext cx="1880675" cy="644409"/>
        </a:xfrm>
        <a:prstGeom prst="right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CD668B5-A0D4-4A5F-8407-5C892D237D3D}">
      <dsp:nvSpPr>
        <dsp:cNvPr id="0" name=""/>
        <dsp:cNvSpPr/>
      </dsp:nvSpPr>
      <dsp:spPr>
        <a:xfrm>
          <a:off x="563867" y="186734"/>
          <a:ext cx="808966" cy="25776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Содержание</a:t>
          </a:r>
        </a:p>
      </dsp:txBody>
      <dsp:txXfrm>
        <a:off x="576450" y="199317"/>
        <a:ext cx="783800" cy="2325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8EF99-C0E7-4CEA-B2A5-3DC4D40249B6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73FD4-DAFB-4C55-BBB1-5042F46993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510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5936"/>
          </a:xfrm>
          <a:prstGeom prst="rect">
            <a:avLst/>
          </a:prstGeom>
        </p:spPr>
        <p:txBody>
          <a:bodyPr vert="horz" lIns="90970" tIns="45486" rIns="90970" bIns="4548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5936"/>
          </a:xfrm>
          <a:prstGeom prst="rect">
            <a:avLst/>
          </a:prstGeom>
        </p:spPr>
        <p:txBody>
          <a:bodyPr vert="horz" lIns="90970" tIns="45486" rIns="90970" bIns="45486" rtlCol="0"/>
          <a:lstStyle>
            <a:lvl1pPr algn="r">
              <a:defRPr sz="1200"/>
            </a:lvl1pPr>
          </a:lstStyle>
          <a:p>
            <a:fld id="{3B5CA776-D2F9-4BCC-9E1B-8C7730F5566A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70" tIns="45486" rIns="90970" bIns="4548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353"/>
            <a:ext cx="5438140" cy="4468176"/>
          </a:xfrm>
          <a:prstGeom prst="rect">
            <a:avLst/>
          </a:prstGeom>
        </p:spPr>
        <p:txBody>
          <a:bodyPr vert="horz" lIns="90970" tIns="45486" rIns="90970" bIns="4548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705"/>
            <a:ext cx="2945659" cy="495936"/>
          </a:xfrm>
          <a:prstGeom prst="rect">
            <a:avLst/>
          </a:prstGeom>
        </p:spPr>
        <p:txBody>
          <a:bodyPr vert="horz" lIns="90970" tIns="45486" rIns="90970" bIns="4548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30705"/>
            <a:ext cx="2945659" cy="495936"/>
          </a:xfrm>
          <a:prstGeom prst="rect">
            <a:avLst/>
          </a:prstGeom>
        </p:spPr>
        <p:txBody>
          <a:bodyPr vert="horz" lIns="90970" tIns="45486" rIns="90970" bIns="45486" rtlCol="0" anchor="b"/>
          <a:lstStyle>
            <a:lvl1pPr algn="r">
              <a:defRPr sz="1200"/>
            </a:lvl1pPr>
          </a:lstStyle>
          <a:p>
            <a:fld id="{DE2D9AC2-7A70-4389-858A-F0B70531BC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59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19075" y="809625"/>
            <a:ext cx="7189788" cy="404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217" indent="-287776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102" indent="-230220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544" indent="-230220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1984" indent="-230220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426" indent="-23022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2867" indent="-23022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3308" indent="-23022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3749" indent="-23022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2876F-1CDC-4D78-BEB2-870F76341D5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481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3" y="744538"/>
            <a:ext cx="6611937" cy="37195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2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70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3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7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20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3" y="744538"/>
            <a:ext cx="6611937" cy="37195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2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70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3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7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704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3" y="744538"/>
            <a:ext cx="6611937" cy="37195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2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70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3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7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319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3" y="744538"/>
            <a:ext cx="6611937" cy="37195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2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70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3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7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773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3" y="744538"/>
            <a:ext cx="6611937" cy="37195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2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70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3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7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832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3" y="744538"/>
            <a:ext cx="6611937" cy="37195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2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70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3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7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684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7546" indent="-28751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0072" indent="-23001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0100" indent="-23001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0128" indent="-23001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0156" indent="-23001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0185" indent="-23001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0214" indent="-23001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0242" indent="-23001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669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7546" indent="-28751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0072" indent="-23001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0100" indent="-23001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0128" indent="-23001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0156" indent="-23001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0185" indent="-23001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0214" indent="-23001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0242" indent="-23001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3" y="744538"/>
            <a:ext cx="6611937" cy="37195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2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70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3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7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127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3" y="744538"/>
            <a:ext cx="6611937" cy="37195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2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70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3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7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321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7546" indent="-28751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0072" indent="-23001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0100" indent="-23001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0128" indent="-230014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0156" indent="-23001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0185" indent="-23001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0214" indent="-23001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0242" indent="-230014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275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3" y="744538"/>
            <a:ext cx="6611937" cy="37195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2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70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3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7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767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3" y="744538"/>
            <a:ext cx="6611937" cy="37195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u="sng">
                <a:solidFill>
                  <a:schemeClr val="tx1"/>
                </a:solidFill>
                <a:latin typeface="Arial" charset="0"/>
              </a:defRPr>
            </a:lvl1pPr>
            <a:lvl2pPr marL="748368" indent="-287833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2pPr>
            <a:lvl3pPr marL="1151335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3pPr>
            <a:lvl4pPr marL="1611868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4pPr>
            <a:lvl5pPr marL="2072402" indent="-230267" eaLnBrk="0" hangingPunct="0">
              <a:defRPr sz="1400" u="sng">
                <a:solidFill>
                  <a:schemeClr val="tx1"/>
                </a:solidFill>
                <a:latin typeface="Arial" charset="0"/>
              </a:defRPr>
            </a:lvl5pPr>
            <a:lvl6pPr marL="2532936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6pPr>
            <a:lvl7pPr marL="2993470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7pPr>
            <a:lvl8pPr marL="3454003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8pPr>
            <a:lvl9pPr marL="3914537" indent="-230267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CCDBF-3184-405B-8B1E-5624FFA5CE7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2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866AB-8F5D-4F1D-3069-65E2F2CF2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35BC20-A615-D76E-DD56-8E496D8CC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25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B4032D-3A8B-518E-2F6D-CFAAD4DE1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4CB7-DED4-46B1-B5F3-E0432482DBDE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1F5406-9924-76E5-21A2-559E666E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E4205A-4951-9CD8-2B8D-F1DC49DDC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2B7FB-CC21-44D0-9E58-A51369BF5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094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F6F7E-74F2-D8D7-1B0E-EF057D86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2EAB8C-AE8C-2581-9C16-F458641DE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1736DD-8D93-1586-CB74-7436C35AF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4CB7-DED4-46B1-B5F3-E0432482DBDE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BDC95A-85E7-1D79-8624-9B3D010B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4845E5-B709-0B60-DB1B-6E7AD1E13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2B7FB-CC21-44D0-9E58-A51369BF5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532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DE1DB3-E63F-7A3C-9260-749D4FB49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B0BADC-F224-6B7A-9270-92D5409B2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0839C4-AA15-78F8-0515-386A7E0D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4CB7-DED4-46B1-B5F3-E0432482DBDE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22B351-A6ED-E4F6-D542-F12972EC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D2BCF6-861D-1884-43A8-C43E6230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2B7FB-CC21-44D0-9E58-A51369BF5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7E088-7043-8CC9-8BB1-D2E92E364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F092B6-6CEB-176D-B0B2-23F5F8C3F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E8075A-0E23-2DAF-866D-6D8B3C7A7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4CB7-DED4-46B1-B5F3-E0432482DBDE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114B04-FF41-C341-8A47-EA533623C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93F15A-A7DD-84F9-CE64-A5A4D4EC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2B7FB-CC21-44D0-9E58-A51369BF5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0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AA9161-83B2-5903-DA58-E1D54918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9ECE53-3517-92B5-16C8-2A274E9DB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3FA166-89C7-2CDF-005D-A9B0BEEE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4CB7-DED4-46B1-B5F3-E0432482DBDE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FE162A-352A-7C22-79ED-99BEACA43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21B709-7AAD-A376-DA13-7513FD90D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2B7FB-CC21-44D0-9E58-A51369BF5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55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1862-E5F1-9087-283A-AB4B4F9DE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A5590-B0A7-36AB-1EDC-79FB1775E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0386A-2AF1-59E8-1FD4-AF3AF3561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B90540-C2A4-5BD0-8296-0B60C0C34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4CB7-DED4-46B1-B5F3-E0432482DBDE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60CBBD-7826-A6CC-76E5-0FD7629F6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619D71-12B6-D8B8-FF96-01644F8A4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2B7FB-CC21-44D0-9E58-A51369BF5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27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D4373-E292-0354-81E8-0170A76A7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A0BECC-623E-9994-131D-7FAEC3CD2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25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DC9525-FAF8-ACC5-F5DC-30D46739B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92EC33-65F9-A681-1A0C-D8F07F83F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25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7792544-EB99-DFFC-2995-C6C5ABEBC7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71CF32-404B-F081-4E44-A6A2CB6DF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4CB7-DED4-46B1-B5F3-E0432482DBDE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D807D0-620F-E012-2ABC-A35852BF1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08312A-6D59-B7EF-1CF6-507D4192D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2B7FB-CC21-44D0-9E58-A51369BF5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675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18361-C365-44E7-DB08-CE113C880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61CE07A-7C64-7708-9C22-975CDDDBE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4CB7-DED4-46B1-B5F3-E0432482DBDE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1EF823-0667-ACA7-2D43-02D28491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D4AF41-3CA0-4F7A-458B-11CA991E0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2B7FB-CC21-44D0-9E58-A51369BF5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614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FDD8FA-E1C2-81CC-F260-8D187FC14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4CB7-DED4-46B1-B5F3-E0432482DBDE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E84C8E9-6A57-A260-A250-B2FDB2DB6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7B695E-C733-A862-CA30-6311FE95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2B7FB-CC21-44D0-9E58-A51369BF5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16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CFD36-2A84-28CC-2369-4A8AFA4A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485258-E46B-0AE9-A230-788756093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9617FA-87F6-689E-388F-575A5F841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25"/>
            </a:lvl2pPr>
            <a:lvl3pPr marL="685766" indent="0">
              <a:buNone/>
              <a:defRPr sz="900"/>
            </a:lvl3pPr>
            <a:lvl4pPr marL="1028649" indent="0">
              <a:buNone/>
              <a:defRPr sz="825"/>
            </a:lvl4pPr>
            <a:lvl5pPr marL="1371532" indent="0">
              <a:buNone/>
              <a:defRPr sz="825"/>
            </a:lvl5pPr>
            <a:lvl6pPr marL="1714415" indent="0">
              <a:buNone/>
              <a:defRPr sz="825"/>
            </a:lvl6pPr>
            <a:lvl7pPr marL="2057297" indent="0">
              <a:buNone/>
              <a:defRPr sz="825"/>
            </a:lvl7pPr>
            <a:lvl8pPr marL="2400180" indent="0">
              <a:buNone/>
              <a:defRPr sz="825"/>
            </a:lvl8pPr>
            <a:lvl9pPr marL="2743064" indent="0">
              <a:buNone/>
              <a:defRPr sz="82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6EE067-1916-8E38-A3BB-407FA5165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4CB7-DED4-46B1-B5F3-E0432482DBDE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F4F925-F137-8C7B-AD8C-BA2FC5C4D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E7AC54-89ED-FE3F-8084-0C049C0B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2B7FB-CC21-44D0-9E58-A51369BF5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824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72059-B56E-7B79-733D-822AA4254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291AC44-5CCF-07F4-A177-DEFDAE3347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07A688-11A5-39A1-A5C6-458DD91BB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25"/>
            </a:lvl2pPr>
            <a:lvl3pPr marL="685766" indent="0">
              <a:buNone/>
              <a:defRPr sz="900"/>
            </a:lvl3pPr>
            <a:lvl4pPr marL="1028649" indent="0">
              <a:buNone/>
              <a:defRPr sz="825"/>
            </a:lvl4pPr>
            <a:lvl5pPr marL="1371532" indent="0">
              <a:buNone/>
              <a:defRPr sz="825"/>
            </a:lvl5pPr>
            <a:lvl6pPr marL="1714415" indent="0">
              <a:buNone/>
              <a:defRPr sz="825"/>
            </a:lvl6pPr>
            <a:lvl7pPr marL="2057297" indent="0">
              <a:buNone/>
              <a:defRPr sz="825"/>
            </a:lvl7pPr>
            <a:lvl8pPr marL="2400180" indent="0">
              <a:buNone/>
              <a:defRPr sz="825"/>
            </a:lvl8pPr>
            <a:lvl9pPr marL="2743064" indent="0">
              <a:buNone/>
              <a:defRPr sz="82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28D59-ECBA-95EA-16CC-034134E3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4CB7-DED4-46B1-B5F3-E0432482DBDE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03F91C-9E99-946A-587E-66E0406CA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D63CF1-C745-DD50-8070-75282E4C6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2B7FB-CC21-44D0-9E58-A51369BF5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720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48E364-8C35-7A83-11FF-869CC59E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66CC5F-D2ED-B1E9-22D4-DB7F55156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F03507-5BC5-333F-5875-4041BF3751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54CB7-DED4-46B1-B5F3-E0432482DBDE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9A4AB9-B4C3-4591-F258-9CC39FBA5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9981BE-0189-F58D-CA1D-EA34AC3EF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2B7FB-CC21-44D0-9E58-A51369BF5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2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.png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8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7.png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3.xml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.xml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microsoft.com/office/2007/relationships/diagramDrawing" Target="../diagrams/drawing3.xml"/><Relationship Id="rId4" Type="http://schemas.openxmlformats.org/officeDocument/2006/relationships/image" Target="../media/image3.jpeg"/><Relationship Id="rId9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4.xml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4.xml"/><Relationship Id="rId11" Type="http://schemas.openxmlformats.org/officeDocument/2006/relationships/image" Target="../media/image11.jpeg"/><Relationship Id="rId5" Type="http://schemas.openxmlformats.org/officeDocument/2006/relationships/image" Target="../media/image4.png"/><Relationship Id="rId10" Type="http://schemas.microsoft.com/office/2007/relationships/diagramDrawing" Target="../diagrams/drawing4.xml"/><Relationship Id="rId4" Type="http://schemas.openxmlformats.org/officeDocument/2006/relationships/image" Target="../media/image3.jpeg"/><Relationship Id="rId9" Type="http://schemas.openxmlformats.org/officeDocument/2006/relationships/diagramColors" Target="../diagrams/colors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3.jpe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5.xml"/><Relationship Id="rId11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microsoft.com/office/2007/relationships/diagramDrawing" Target="../diagrams/drawing5.xml"/><Relationship Id="rId4" Type="http://schemas.openxmlformats.org/officeDocument/2006/relationships/image" Target="../media/image13.png"/><Relationship Id="rId9" Type="http://schemas.openxmlformats.org/officeDocument/2006/relationships/diagramColors" Target="../diagrams/colors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8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24000">
              <a:srgbClr val="1764A8"/>
            </a:gs>
            <a:gs pos="62000">
              <a:schemeClr val="bg1"/>
            </a:gs>
            <a:gs pos="96000">
              <a:srgbClr val="0070C0">
                <a:alpha val="0"/>
                <a:lumMod val="60000"/>
                <a:lumOff val="40000"/>
              </a:srgb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8301" y="1923678"/>
            <a:ext cx="8460556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90000"/>
              </a:lnSpc>
              <a:defRPr/>
            </a:pPr>
            <a:r>
              <a:rPr lang="ru-RU" sz="3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E3558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Меры по улучшению содержания объектов благоустройства</a:t>
            </a:r>
          </a:p>
        </p:txBody>
      </p:sp>
      <p:sp>
        <p:nvSpPr>
          <p:cNvPr id="2" name="AutoShape 2" descr="Фотограф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8">
              <a:defRPr/>
            </a:pPr>
            <a:endParaRPr lang="ru-RU">
              <a:solidFill>
                <a:srgbClr val="0E3558"/>
              </a:solidFill>
              <a:latin typeface="Calibri" panose="020F0502020204030204"/>
            </a:endParaRPr>
          </a:p>
        </p:txBody>
      </p:sp>
      <p:pic>
        <p:nvPicPr>
          <p:cNvPr id="14" name="Picture 2" descr="C:\Users\1\Desktop\Герб 2.png">
            <a:extLst>
              <a:ext uri="{FF2B5EF4-FFF2-40B4-BE49-F238E27FC236}">
                <a16:creationId xmlns:a16="http://schemas.microsoft.com/office/drawing/2014/main" id="{4DEF2141-32BE-48B9-A4CF-54036C2E4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" y="48974"/>
            <a:ext cx="615020" cy="65056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77013" y="463068"/>
            <a:ext cx="1479934" cy="57719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8079900-2BBB-46F2-B704-3D20446D54C5}"/>
              </a:ext>
            </a:extLst>
          </p:cNvPr>
          <p:cNvSpPr/>
          <p:nvPr/>
        </p:nvSpPr>
        <p:spPr>
          <a:xfrm>
            <a:off x="798804" y="173844"/>
            <a:ext cx="8525724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914378">
              <a:defRPr/>
            </a:pPr>
            <a:r>
              <a:rPr lang="ru-RU" sz="1200" b="1" dirty="0">
                <a:solidFill>
                  <a:srgbClr val="FFFFFF"/>
                </a:solidFill>
                <a:latin typeface="Calibri" panose="020F0502020204030204"/>
                <a:cs typeface="Times New Roman" panose="02020603050405020304" pitchFamily="18" charset="0"/>
              </a:rPr>
              <a:t>Правительство Санкт-Петербурга</a:t>
            </a:r>
          </a:p>
          <a:p>
            <a:pPr defTabSz="914378">
              <a:defRPr/>
            </a:pPr>
            <a:r>
              <a:rPr lang="ru-RU" sz="1200" b="1" dirty="0">
                <a:solidFill>
                  <a:srgbClr val="FFFFFF"/>
                </a:solidFill>
                <a:latin typeface="Calibri" panose="020F0502020204030204"/>
                <a:cs typeface="Times New Roman" panose="02020603050405020304" pitchFamily="18" charset="0"/>
              </a:rPr>
              <a:t>Государственная административно-техническая инспекция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E59B63-D087-42CF-8A88-46501964BCBC}"/>
              </a:ext>
            </a:extLst>
          </p:cNvPr>
          <p:cNvSpPr/>
          <p:nvPr/>
        </p:nvSpPr>
        <p:spPr>
          <a:xfrm>
            <a:off x="1566768" y="4624917"/>
            <a:ext cx="7577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766"/>
            <a:r>
              <a:rPr lang="ru-RU" sz="1200" i="1" dirty="0">
                <a:solidFill>
                  <a:prstClr val="black">
                    <a:lumMod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Зябко Виктория Владимировна,</a:t>
            </a:r>
          </a:p>
          <a:p>
            <a:pPr algn="r" defTabSz="685766"/>
            <a:r>
              <a:rPr lang="ru-RU" sz="1200" i="1" dirty="0">
                <a:solidFill>
                  <a:prstClr val="black">
                    <a:lumMod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контроля содержания плоскостных объектов и элементов благоустройства</a:t>
            </a:r>
          </a:p>
        </p:txBody>
      </p:sp>
    </p:spTree>
    <p:extLst>
      <p:ext uri="{BB962C8B-B14F-4D97-AF65-F5344CB8AC3E}">
        <p14:creationId xmlns:p14="http://schemas.microsoft.com/office/powerpoint/2010/main" val="4218489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7"/>
            <a:ext cx="2287578" cy="600695"/>
          </a:xfrm>
          <a:prstGeom prst="rect">
            <a:avLst/>
          </a:prstGeom>
        </p:spPr>
      </p:pic>
      <p:pic>
        <p:nvPicPr>
          <p:cNvPr id="15" name="Picture 16" descr="C:\t\Доклад\pic6.jpg">
            <a:extLst>
              <a:ext uri="{FF2B5EF4-FFF2-40B4-BE49-F238E27FC236}">
                <a16:creationId xmlns:a16="http://schemas.microsoft.com/office/drawing/2014/main" id="{4690F29C-FF85-41D7-AAF9-EDA64DDB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9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D629AC-80DD-4E45-AEC3-E4EDF9A123E1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17" name="Picture 2" descr="C:\Users\1\Desktop\Герб 2.png">
              <a:extLst>
                <a:ext uri="{FF2B5EF4-FFF2-40B4-BE49-F238E27FC236}">
                  <a16:creationId xmlns:a16="http://schemas.microsoft.com/office/drawing/2014/main" id="{2A4EA73B-1227-4E54-A9EC-C24A9E2B2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64C3FF0-8D22-4F0A-9D9E-E8C517E23616}"/>
                </a:ext>
              </a:extLst>
            </p:cNvPr>
            <p:cNvSpPr/>
            <p:nvPr/>
          </p:nvSpPr>
          <p:spPr>
            <a:xfrm>
              <a:off x="671534" y="4584473"/>
              <a:ext cx="8525724" cy="543977"/>
            </a:xfrm>
            <a:prstGeom prst="rect">
              <a:avLst/>
            </a:prstGeom>
          </p:spPr>
          <p:txBody>
            <a:bodyPr wrap="square" lIns="51435" tIns="25718" rIns="51435" bIns="25718">
              <a:spAutoFit/>
            </a:bodyPr>
            <a:lstStyle/>
            <a:p>
              <a:pPr defTabSz="914378">
                <a:defRPr/>
              </a:pPr>
              <a:r>
                <a:rPr lang="ru-RU" sz="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defTabSz="914378">
                <a:defRPr/>
              </a:pPr>
              <a:r>
                <a:rPr lang="ru-RU" sz="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59C6E3E-971D-3DCB-C405-5E3CB4BB6EC6}"/>
              </a:ext>
            </a:extLst>
          </p:cNvPr>
          <p:cNvSpPr txBox="1">
            <a:spLocks/>
          </p:cNvSpPr>
          <p:nvPr/>
        </p:nvSpPr>
        <p:spPr bwMode="gray">
          <a:xfrm>
            <a:off x="1321595" y="43616"/>
            <a:ext cx="6500812" cy="56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/>
          <a:p>
            <a:pPr algn="ctr" defTabSz="685698">
              <a:lnSpc>
                <a:spcPct val="85000"/>
              </a:lnSpc>
              <a:defRPr/>
            </a:pPr>
            <a:r>
              <a:rPr lang="ru-RU" sz="157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Демонтаж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B30BAA-C277-4C06-9382-33D9D7539346}"/>
              </a:ext>
            </a:extLst>
          </p:cNvPr>
          <p:cNvSpPr/>
          <p:nvPr/>
        </p:nvSpPr>
        <p:spPr>
          <a:xfrm>
            <a:off x="224396" y="595029"/>
            <a:ext cx="4360394" cy="62324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685766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у д.107, лит. А по Суздальскому пр.</a:t>
            </a:r>
          </a:p>
          <a:p>
            <a:pPr defTabSz="685766"/>
            <a:endParaRPr lang="ru-RU" sz="97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766"/>
            <a:r>
              <a:rPr lang="ru-RU" sz="14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3A4760-EF9B-9EDB-9E43-778CC30B34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7" y="2961293"/>
            <a:ext cx="3374333" cy="17802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FD466D-8299-DF26-9B64-F1D49D2C2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7" y="906651"/>
            <a:ext cx="3374333" cy="18929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D19BF8-68F4-A92B-C768-3799740F43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3093" y="1818970"/>
            <a:ext cx="4872641" cy="29056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56D5C9-5467-DAC0-7B91-62F77345E9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4389" y="1762171"/>
            <a:ext cx="1670754" cy="118675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0A854C-5461-4373-822D-6439B06D6B84}"/>
              </a:ext>
            </a:extLst>
          </p:cNvPr>
          <p:cNvSpPr/>
          <p:nvPr/>
        </p:nvSpPr>
        <p:spPr>
          <a:xfrm>
            <a:off x="4044951" y="829811"/>
            <a:ext cx="492078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66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 демонтаж детского игрового оборудования. </a:t>
            </a:r>
          </a:p>
          <a:p>
            <a:pPr defTabSz="685766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демонтажа: </a:t>
            </a:r>
            <a:r>
              <a:rPr lang="ru-RU" sz="10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ного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жалоб жильцов,  сами жильцы просили демонтировать эту площадку, не востребована, пользовалась спросом только у маргинальных личностей, в соответствии со </a:t>
            </a:r>
            <a:r>
              <a:rPr lang="ru-RU" sz="10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СНИПом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размещалась близко к жилым домам, достаточное количество площадок рядом. </a:t>
            </a:r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9382283A-F0B2-45D1-B7C6-2D121554F443}"/>
              </a:ext>
            </a:extLst>
          </p:cNvPr>
          <p:cNvSpPr/>
          <p:nvPr/>
        </p:nvSpPr>
        <p:spPr>
          <a:xfrm rot="16200000">
            <a:off x="2034703" y="2742216"/>
            <a:ext cx="216755" cy="196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66"/>
            <a:endParaRPr lang="ru-RU" sz="1425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1597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7"/>
            <a:ext cx="2287578" cy="600695"/>
          </a:xfrm>
          <a:prstGeom prst="rect">
            <a:avLst/>
          </a:prstGeom>
        </p:spPr>
      </p:pic>
      <p:pic>
        <p:nvPicPr>
          <p:cNvPr id="15" name="Picture 16" descr="C:\t\Доклад\pic6.jpg">
            <a:extLst>
              <a:ext uri="{FF2B5EF4-FFF2-40B4-BE49-F238E27FC236}">
                <a16:creationId xmlns:a16="http://schemas.microsoft.com/office/drawing/2014/main" id="{4690F29C-FF85-41D7-AAF9-EDA64DDB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9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D629AC-80DD-4E45-AEC3-E4EDF9A123E1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17" name="Picture 2" descr="C:\Users\1\Desktop\Герб 2.png">
              <a:extLst>
                <a:ext uri="{FF2B5EF4-FFF2-40B4-BE49-F238E27FC236}">
                  <a16:creationId xmlns:a16="http://schemas.microsoft.com/office/drawing/2014/main" id="{2A4EA73B-1227-4E54-A9EC-C24A9E2B2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64C3FF0-8D22-4F0A-9D9E-E8C517E23616}"/>
                </a:ext>
              </a:extLst>
            </p:cNvPr>
            <p:cNvSpPr/>
            <p:nvPr/>
          </p:nvSpPr>
          <p:spPr>
            <a:xfrm>
              <a:off x="671534" y="4584473"/>
              <a:ext cx="8525724" cy="543977"/>
            </a:xfrm>
            <a:prstGeom prst="rect">
              <a:avLst/>
            </a:prstGeom>
          </p:spPr>
          <p:txBody>
            <a:bodyPr wrap="square" lIns="51435" tIns="25718" rIns="51435" bIns="25718">
              <a:spAutoFit/>
            </a:bodyPr>
            <a:lstStyle/>
            <a:p>
              <a:pPr defTabSz="914378">
                <a:defRPr/>
              </a:pPr>
              <a:r>
                <a:rPr lang="ru-RU" sz="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defTabSz="914378">
                <a:defRPr/>
              </a:pPr>
              <a:r>
                <a:rPr lang="ru-RU" sz="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59C6E3E-971D-3DCB-C405-5E3CB4BB6EC6}"/>
              </a:ext>
            </a:extLst>
          </p:cNvPr>
          <p:cNvSpPr txBox="1">
            <a:spLocks/>
          </p:cNvSpPr>
          <p:nvPr/>
        </p:nvSpPr>
        <p:spPr bwMode="gray">
          <a:xfrm>
            <a:off x="1321595" y="43616"/>
            <a:ext cx="6500812" cy="56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/>
          <a:p>
            <a:pPr algn="ctr" defTabSz="685698">
              <a:lnSpc>
                <a:spcPct val="85000"/>
              </a:lnSpc>
              <a:defRPr/>
            </a:pPr>
            <a:r>
              <a:rPr lang="ru-RU" sz="157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Демонтаж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018BB69-4A97-4A56-9AB9-B02BA7EAC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188" y="1444437"/>
            <a:ext cx="4871009" cy="304151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0465817-CDD5-452D-A906-0E58036EC9AA}"/>
              </a:ext>
            </a:extLst>
          </p:cNvPr>
          <p:cNvSpPr/>
          <p:nvPr/>
        </p:nvSpPr>
        <p:spPr>
          <a:xfrm>
            <a:off x="94888" y="657549"/>
            <a:ext cx="173477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6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Гданьская ул., д. 13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DEDF2B9-EB6C-4C59-BB0C-7EB75958306F}"/>
              </a:ext>
            </a:extLst>
          </p:cNvPr>
          <p:cNvSpPr/>
          <p:nvPr/>
        </p:nvSpPr>
        <p:spPr>
          <a:xfrm>
            <a:off x="94888" y="867355"/>
            <a:ext cx="868343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66"/>
            <a:r>
              <a:rPr lang="ru-RU" sz="1050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Демонтаж и разбор покрытия детской площадки будет производиться по решению АС СПб и ЛО</a:t>
            </a:r>
            <a:r>
              <a:rPr lang="en-US" sz="1050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02.09.2021 по делу № А56-24002/2021</a:t>
            </a:r>
            <a:r>
              <a:rPr lang="en-US" sz="1050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предписанием ГУП «ТЭК СПб» об освобождении охранной зоны тепловых сетей.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07C49F-7491-46B5-A33B-E50FBF80E7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6"/>
          <a:stretch/>
        </p:blipFill>
        <p:spPr>
          <a:xfrm>
            <a:off x="5807279" y="1518862"/>
            <a:ext cx="2793534" cy="28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34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7"/>
            <a:ext cx="2287578" cy="600695"/>
          </a:xfrm>
          <a:prstGeom prst="rect">
            <a:avLst/>
          </a:prstGeom>
        </p:spPr>
      </p:pic>
      <p:pic>
        <p:nvPicPr>
          <p:cNvPr id="15" name="Picture 16" descr="C:\t\Доклад\pic6.jpg">
            <a:extLst>
              <a:ext uri="{FF2B5EF4-FFF2-40B4-BE49-F238E27FC236}">
                <a16:creationId xmlns:a16="http://schemas.microsoft.com/office/drawing/2014/main" id="{4690F29C-FF85-41D7-AAF9-EDA64DDB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9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D629AC-80DD-4E45-AEC3-E4EDF9A123E1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17" name="Picture 2" descr="C:\Users\1\Desktop\Герб 2.png">
              <a:extLst>
                <a:ext uri="{FF2B5EF4-FFF2-40B4-BE49-F238E27FC236}">
                  <a16:creationId xmlns:a16="http://schemas.microsoft.com/office/drawing/2014/main" id="{2A4EA73B-1227-4E54-A9EC-C24A9E2B2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64C3FF0-8D22-4F0A-9D9E-E8C517E23616}"/>
                </a:ext>
              </a:extLst>
            </p:cNvPr>
            <p:cNvSpPr/>
            <p:nvPr/>
          </p:nvSpPr>
          <p:spPr>
            <a:xfrm>
              <a:off x="671534" y="4584473"/>
              <a:ext cx="8525724" cy="543977"/>
            </a:xfrm>
            <a:prstGeom prst="rect">
              <a:avLst/>
            </a:prstGeom>
          </p:spPr>
          <p:txBody>
            <a:bodyPr wrap="square" lIns="51435" tIns="25718" rIns="51435" bIns="25718">
              <a:spAutoFit/>
            </a:bodyPr>
            <a:lstStyle/>
            <a:p>
              <a:pPr defTabSz="914378">
                <a:defRPr/>
              </a:pPr>
              <a:r>
                <a:rPr lang="ru-RU" sz="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defTabSz="914378">
                <a:defRPr/>
              </a:pPr>
              <a:r>
                <a:rPr lang="ru-RU" sz="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59C6E3E-971D-3DCB-C405-5E3CB4BB6EC6}"/>
              </a:ext>
            </a:extLst>
          </p:cNvPr>
          <p:cNvSpPr txBox="1">
            <a:spLocks/>
          </p:cNvSpPr>
          <p:nvPr/>
        </p:nvSpPr>
        <p:spPr bwMode="gray">
          <a:xfrm>
            <a:off x="1321594" y="30380"/>
            <a:ext cx="6500812" cy="56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/>
          <a:p>
            <a:pPr algn="ctr" defTabSz="685698">
              <a:lnSpc>
                <a:spcPct val="85000"/>
              </a:lnSpc>
              <a:defRPr/>
            </a:pPr>
            <a:r>
              <a:rPr lang="ru-RU" sz="157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Бесхозные детские площадки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9BFA8B-10FF-4FD1-AACC-272CB017D7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35" y="861641"/>
            <a:ext cx="3373891" cy="17295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C3A067-D035-4445-B95C-EE01FADD26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00" y="861641"/>
            <a:ext cx="3514725" cy="17464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6D5A95-DB82-4378-9405-1A8C92D3AE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35" y="2752273"/>
            <a:ext cx="3373890" cy="172954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677DDE4-1D0F-4B15-B39F-AC51319811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00" y="2735334"/>
            <a:ext cx="3514725" cy="174647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E28FAB-E753-4B3B-B27A-525509EAE628}"/>
              </a:ext>
            </a:extLst>
          </p:cNvPr>
          <p:cNvSpPr/>
          <p:nvPr/>
        </p:nvSpPr>
        <p:spPr>
          <a:xfrm>
            <a:off x="94887" y="559724"/>
            <a:ext cx="249619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6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Пушкин, ул. Ахматовская, д. 9</a:t>
            </a:r>
          </a:p>
        </p:txBody>
      </p:sp>
    </p:spTree>
    <p:extLst>
      <p:ext uri="{BB962C8B-B14F-4D97-AF65-F5344CB8AC3E}">
        <p14:creationId xmlns:p14="http://schemas.microsoft.com/office/powerpoint/2010/main" val="1655417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7"/>
            <a:ext cx="2287578" cy="600695"/>
          </a:xfrm>
          <a:prstGeom prst="rect">
            <a:avLst/>
          </a:prstGeom>
        </p:spPr>
      </p:pic>
      <p:pic>
        <p:nvPicPr>
          <p:cNvPr id="15" name="Picture 16" descr="C:\t\Доклад\pic6.jpg">
            <a:extLst>
              <a:ext uri="{FF2B5EF4-FFF2-40B4-BE49-F238E27FC236}">
                <a16:creationId xmlns:a16="http://schemas.microsoft.com/office/drawing/2014/main" id="{4690F29C-FF85-41D7-AAF9-EDA64DDB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9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D629AC-80DD-4E45-AEC3-E4EDF9A123E1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17" name="Picture 2" descr="C:\Users\1\Desktop\Герб 2.png">
              <a:extLst>
                <a:ext uri="{FF2B5EF4-FFF2-40B4-BE49-F238E27FC236}">
                  <a16:creationId xmlns:a16="http://schemas.microsoft.com/office/drawing/2014/main" id="{2A4EA73B-1227-4E54-A9EC-C24A9E2B2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64C3FF0-8D22-4F0A-9D9E-E8C517E23616}"/>
                </a:ext>
              </a:extLst>
            </p:cNvPr>
            <p:cNvSpPr/>
            <p:nvPr/>
          </p:nvSpPr>
          <p:spPr>
            <a:xfrm>
              <a:off x="671534" y="4584473"/>
              <a:ext cx="8525724" cy="543977"/>
            </a:xfrm>
            <a:prstGeom prst="rect">
              <a:avLst/>
            </a:prstGeom>
          </p:spPr>
          <p:txBody>
            <a:bodyPr wrap="square" lIns="51435" tIns="25718" rIns="51435" bIns="25718">
              <a:spAutoFit/>
            </a:bodyPr>
            <a:lstStyle/>
            <a:p>
              <a:pPr defTabSz="914378">
                <a:defRPr/>
              </a:pPr>
              <a:r>
                <a:rPr lang="ru-RU" sz="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defTabSz="914378">
                <a:defRPr/>
              </a:pPr>
              <a:r>
                <a:rPr lang="ru-RU" sz="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59C6E3E-971D-3DCB-C405-5E3CB4BB6EC6}"/>
              </a:ext>
            </a:extLst>
          </p:cNvPr>
          <p:cNvSpPr txBox="1">
            <a:spLocks/>
          </p:cNvSpPr>
          <p:nvPr/>
        </p:nvSpPr>
        <p:spPr bwMode="gray">
          <a:xfrm>
            <a:off x="1837189" y="69575"/>
            <a:ext cx="6500812" cy="56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/>
          <a:p>
            <a:pPr algn="ctr" defTabSz="685698">
              <a:lnSpc>
                <a:spcPct val="85000"/>
              </a:lnSpc>
              <a:defRPr/>
            </a:pPr>
            <a:r>
              <a:rPr lang="ru-RU" sz="157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Протокольные решения семинаров «Качественное благоустройство территорий – здоровая среда для жизни»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1351F5-31B4-410F-BB2D-811B6E8B8E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7"/>
          <a:stretch/>
        </p:blipFill>
        <p:spPr>
          <a:xfrm>
            <a:off x="224397" y="1235039"/>
            <a:ext cx="2205658" cy="31199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BAC1026-2685-4C7D-975A-2408AF130720}"/>
              </a:ext>
            </a:extLst>
          </p:cNvPr>
          <p:cNvSpPr txBox="1"/>
          <p:nvPr/>
        </p:nvSpPr>
        <p:spPr>
          <a:xfrm>
            <a:off x="224397" y="656745"/>
            <a:ext cx="72442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66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09.09.2022, 23.09.2022, 14.10.2022 с Приморским, Московским, Фрунзенским, Невским и Красногвардейским районами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B7DF06-9CEF-47F5-9B33-747A9A1B9E9A}"/>
              </a:ext>
            </a:extLst>
          </p:cNvPr>
          <p:cNvSpPr txBox="1"/>
          <p:nvPr/>
        </p:nvSpPr>
        <p:spPr>
          <a:xfrm>
            <a:off x="2540726" y="1097992"/>
            <a:ext cx="6052001" cy="431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76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анализ покрытий обзора камер уличного наблюдения во внутриквартальной территории</a:t>
            </a:r>
          </a:p>
          <a:p>
            <a:pPr marL="257175" indent="-257175" defTabSz="68576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тематические беседы с учащимися образовательных учреждений Приморского о недопустимости нанесения граффити на объектах городской среды и причинения ущерба детских и спортивных площадках района</a:t>
            </a:r>
          </a:p>
          <a:p>
            <a:pPr marL="257175" indent="-257175" defTabSz="68576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Подключиться и вести работу в Государственной информационной системе Санкт-Петербурга «Объекты городской среды Санкт-Петербурга», в том числе актуализировать список бесхозных детских и спортивных площадок</a:t>
            </a:r>
          </a:p>
          <a:p>
            <a:pPr marL="257175" indent="-257175" defTabSz="68576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Направить результаты рассмотрения замечаний в части содержания объектов благоустройства, в адрес Государственной административно-технической инспекции</a:t>
            </a:r>
          </a:p>
          <a:p>
            <a:pPr marL="257175" indent="-257175" defTabSz="68576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Рекомендовать органам местного самоуправления применять упрощенную схему согласования размещения парковочных столбиков у себя на территории с помощью «листа согласования»</a:t>
            </a:r>
          </a:p>
          <a:p>
            <a:pPr marL="257175" indent="-257175" defTabSz="68576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Направить результаты рассмотрения замечаний в части нарушения запретов размещения транспортных средств на внутриквартальной территории, в адрес Государственной административно-технической инспекции</a:t>
            </a:r>
          </a:p>
          <a:p>
            <a:pPr marL="257175" indent="-257175" defTabSz="685766">
              <a:buFont typeface="Arial" panose="020B0604020202020204" pitchFamily="34" charset="0"/>
              <a:buChar char="•"/>
            </a:pPr>
            <a:endParaRPr lang="ru-RU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766">
              <a:buFont typeface="Arial" panose="020B0604020202020204" pitchFamily="34" charset="0"/>
              <a:buChar char="•"/>
            </a:pPr>
            <a:endParaRPr lang="ru-RU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766">
              <a:buFont typeface="Arial" panose="020B0604020202020204" pitchFamily="34" charset="0"/>
              <a:buChar char="•"/>
            </a:pPr>
            <a:endParaRPr lang="ru-RU" sz="14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731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7"/>
            <a:ext cx="2287578" cy="600695"/>
          </a:xfrm>
          <a:prstGeom prst="rect">
            <a:avLst/>
          </a:prstGeom>
        </p:spPr>
      </p:pic>
      <p:pic>
        <p:nvPicPr>
          <p:cNvPr id="15" name="Picture 16" descr="C:\t\Доклад\pic6.jpg">
            <a:extLst>
              <a:ext uri="{FF2B5EF4-FFF2-40B4-BE49-F238E27FC236}">
                <a16:creationId xmlns:a16="http://schemas.microsoft.com/office/drawing/2014/main" id="{4690F29C-FF85-41D7-AAF9-EDA64DDB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9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D629AC-80DD-4E45-AEC3-E4EDF9A123E1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17" name="Picture 2" descr="C:\Users\1\Desktop\Герб 2.png">
              <a:extLst>
                <a:ext uri="{FF2B5EF4-FFF2-40B4-BE49-F238E27FC236}">
                  <a16:creationId xmlns:a16="http://schemas.microsoft.com/office/drawing/2014/main" id="{2A4EA73B-1227-4E54-A9EC-C24A9E2B2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64C3FF0-8D22-4F0A-9D9E-E8C517E23616}"/>
                </a:ext>
              </a:extLst>
            </p:cNvPr>
            <p:cNvSpPr/>
            <p:nvPr/>
          </p:nvSpPr>
          <p:spPr>
            <a:xfrm>
              <a:off x="671534" y="4584473"/>
              <a:ext cx="8525724" cy="543977"/>
            </a:xfrm>
            <a:prstGeom prst="rect">
              <a:avLst/>
            </a:prstGeom>
          </p:spPr>
          <p:txBody>
            <a:bodyPr wrap="square" lIns="51435" tIns="25718" rIns="51435" bIns="25718">
              <a:spAutoFit/>
            </a:bodyPr>
            <a:lstStyle/>
            <a:p>
              <a:pPr defTabSz="914378">
                <a:defRPr/>
              </a:pPr>
              <a:r>
                <a:rPr lang="ru-RU" sz="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defTabSz="914378">
                <a:defRPr/>
              </a:pPr>
              <a:r>
                <a:rPr lang="ru-RU" sz="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59C6E3E-971D-3DCB-C405-5E3CB4BB6EC6}"/>
              </a:ext>
            </a:extLst>
          </p:cNvPr>
          <p:cNvSpPr txBox="1">
            <a:spLocks/>
          </p:cNvSpPr>
          <p:nvPr/>
        </p:nvSpPr>
        <p:spPr bwMode="gray">
          <a:xfrm>
            <a:off x="1382825" y="30380"/>
            <a:ext cx="6500812" cy="56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/>
          <a:p>
            <a:pPr algn="ctr" defTabSz="685698">
              <a:lnSpc>
                <a:spcPct val="85000"/>
              </a:lnSpc>
              <a:defRPr/>
            </a:pPr>
            <a:r>
              <a:rPr lang="ru-RU" sz="157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связь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22CE9-9865-4AB5-8BB0-A314FCF0B0AE}"/>
              </a:ext>
            </a:extLst>
          </p:cNvPr>
          <p:cNvSpPr txBox="1"/>
          <p:nvPr/>
        </p:nvSpPr>
        <p:spPr>
          <a:xfrm>
            <a:off x="395535" y="1267934"/>
            <a:ext cx="28329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766">
              <a:buFont typeface="+mj-lt"/>
              <a:buAutoNum type="arabicPeriod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Екатерингофский</a:t>
            </a:r>
            <a:endParaRPr lang="ru-RU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defTabSz="685766">
              <a:buFont typeface="+mj-lt"/>
              <a:buAutoNum type="arabicPeriod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Адмиралтейский округ</a:t>
            </a:r>
          </a:p>
          <a:p>
            <a:pPr marL="257175" indent="-257175" defTabSz="685766">
              <a:buFont typeface="+mj-lt"/>
              <a:buAutoNum type="arabicPeriod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Коломна</a:t>
            </a:r>
          </a:p>
          <a:p>
            <a:pPr marL="257175" indent="-257175" defTabSz="685766">
              <a:buFont typeface="+mj-lt"/>
              <a:buAutoNum type="arabicPeriod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Васильевский</a:t>
            </a:r>
          </a:p>
          <a:p>
            <a:pPr marL="257175" indent="-257175" defTabSz="685766">
              <a:buFont typeface="+mj-lt"/>
              <a:buAutoNum type="arabicPeriod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Сергиевское</a:t>
            </a:r>
            <a:endParaRPr lang="ru-RU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defTabSz="685766">
              <a:buFont typeface="+mj-lt"/>
              <a:buAutoNum type="arabicPeriod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Шувалово</a:t>
            </a: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-Озерки</a:t>
            </a:r>
          </a:p>
          <a:p>
            <a:pPr marL="257175" indent="-257175" defTabSz="685766">
              <a:buFont typeface="+mj-lt"/>
              <a:buAutoNum type="arabicPeriod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№ 15</a:t>
            </a:r>
          </a:p>
          <a:p>
            <a:pPr marL="257175" indent="-257175" defTabSz="685766">
              <a:buFont typeface="+mj-lt"/>
              <a:buAutoNum type="arabicPeriod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Академическое</a:t>
            </a:r>
          </a:p>
          <a:p>
            <a:pPr marL="257175" indent="-257175" defTabSz="685766">
              <a:buFont typeface="+mj-lt"/>
              <a:buAutoNum type="arabicPeriod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Морские ворота</a:t>
            </a:r>
          </a:p>
          <a:p>
            <a:pPr marL="257175" indent="-257175" defTabSz="685766">
              <a:buFont typeface="+mj-lt"/>
              <a:buAutoNum type="arabicPeriod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Ульянка</a:t>
            </a:r>
            <a:endParaRPr lang="ru-RU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defTabSz="685766">
              <a:buFont typeface="+mj-lt"/>
              <a:buAutoNum type="arabicPeriod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Ржевка</a:t>
            </a:r>
            <a:endParaRPr lang="ru-RU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defTabSz="685766">
              <a:buFont typeface="+mj-lt"/>
              <a:buAutoNum type="arabicPeriod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Южно-Приморский</a:t>
            </a:r>
          </a:p>
          <a:p>
            <a:pPr marL="257175" indent="-257175" defTabSz="685766">
              <a:buFont typeface="Arial" panose="020B0604020202020204" pitchFamily="34" charset="0"/>
              <a:buChar char="•"/>
            </a:pP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defTabSz="685766">
              <a:buFont typeface="Arial" panose="020B0604020202020204" pitchFamily="34" charset="0"/>
              <a:buChar char="•"/>
            </a:pP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513371-D0B3-41EB-9214-EDD2E726F526}"/>
              </a:ext>
            </a:extLst>
          </p:cNvPr>
          <p:cNvSpPr/>
          <p:nvPr/>
        </p:nvSpPr>
        <p:spPr>
          <a:xfrm>
            <a:off x="3372533" y="1268362"/>
            <a:ext cx="28915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685766">
              <a:buFont typeface="+mj-lt"/>
              <a:buAutoNum type="arabicPeriod" startAt="13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Правобережный</a:t>
            </a:r>
          </a:p>
          <a:p>
            <a:pPr marL="257175" indent="-257175" defTabSz="685766">
              <a:buFont typeface="+mj-lt"/>
              <a:buAutoNum type="arabicPeriod" startAt="13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Невская Застава</a:t>
            </a:r>
          </a:p>
          <a:p>
            <a:pPr marL="257175" indent="-257175" defTabSz="685766">
              <a:buFont typeface="+mj-lt"/>
              <a:buAutoNum type="arabicPeriod" startAt="13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Петровский округ</a:t>
            </a:r>
          </a:p>
          <a:p>
            <a:pPr marL="257175" indent="-257175" defTabSz="685766">
              <a:buFont typeface="+mj-lt"/>
              <a:buAutoNum type="arabicPeriod" startAt="13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Посадский</a:t>
            </a:r>
          </a:p>
          <a:p>
            <a:pPr marL="257175" indent="-257175" defTabSz="685766">
              <a:buFont typeface="+mj-lt"/>
              <a:buAutoNum type="arabicPeriod" startAt="13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Кронверкское</a:t>
            </a:r>
          </a:p>
          <a:p>
            <a:pPr marL="257175" indent="-257175" defTabSz="685766">
              <a:buFont typeface="+mj-lt"/>
              <a:buAutoNum type="arabicPeriod" startAt="13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Чкаловское</a:t>
            </a:r>
          </a:p>
          <a:p>
            <a:pPr marL="257175" indent="-257175" defTabSz="685766">
              <a:buFont typeface="+mj-lt"/>
              <a:buAutoNum type="arabicPeriod" startAt="13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Комендантский аэродром</a:t>
            </a:r>
          </a:p>
          <a:p>
            <a:pPr marL="257175" indent="-257175" defTabSz="685766">
              <a:buFont typeface="+mj-lt"/>
              <a:buAutoNum type="arabicPeriod" startAt="13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Лахта-Ольгино</a:t>
            </a:r>
          </a:p>
          <a:p>
            <a:pPr marL="257175" indent="-257175" defTabSz="685766">
              <a:buFont typeface="+mj-lt"/>
              <a:buAutoNum type="arabicPeriod" startAt="13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№ 65</a:t>
            </a:r>
          </a:p>
          <a:p>
            <a:pPr marL="257175" indent="-257175" defTabSz="685766">
              <a:buFont typeface="+mj-lt"/>
              <a:buAutoNum type="arabicPeriod" startAt="13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г. Сестрорецк</a:t>
            </a:r>
          </a:p>
          <a:p>
            <a:pPr marL="257175" indent="-257175" defTabSz="685766">
              <a:buFont typeface="+mj-lt"/>
              <a:buAutoNum type="arabicPeriod" startAt="13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п. Песочный</a:t>
            </a:r>
          </a:p>
          <a:p>
            <a:pPr marL="257175" indent="-257175" defTabSz="685766">
              <a:buFont typeface="+mj-lt"/>
              <a:buAutoNum type="arabicPeriod" startAt="13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г. Ломоносов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94ADE9-921C-4536-A798-CB8E9B966908}"/>
              </a:ext>
            </a:extLst>
          </p:cNvPr>
          <p:cNvSpPr txBox="1"/>
          <p:nvPr/>
        </p:nvSpPr>
        <p:spPr>
          <a:xfrm>
            <a:off x="6361134" y="1268361"/>
            <a:ext cx="2447593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 defTabSz="685766">
              <a:buFont typeface="+mj-lt"/>
              <a:buAutoNum type="arabicPeriod" startAt="25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Георгиевский</a:t>
            </a:r>
          </a:p>
          <a:p>
            <a:pPr marL="257175" indent="-257175" defTabSz="685766">
              <a:buFont typeface="+mj-lt"/>
              <a:buAutoNum type="arabicPeriod" startAt="25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Балканский</a:t>
            </a:r>
          </a:p>
          <a:p>
            <a:pPr marL="257175" indent="-257175" defTabSz="685766">
              <a:buFont typeface="+mj-lt"/>
              <a:buAutoNum type="arabicPeriod" startAt="25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Смольнинское</a:t>
            </a:r>
            <a:endParaRPr lang="ru-RU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defTabSz="685766">
              <a:buFont typeface="+mj-lt"/>
              <a:buAutoNum type="arabicPeriod" startAt="25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Литейный округ</a:t>
            </a:r>
          </a:p>
          <a:p>
            <a:pPr marL="257175" indent="-257175" defTabSz="685766">
              <a:buFont typeface="+mj-lt"/>
              <a:buAutoNum type="arabicPeriod" startAt="25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п. </a:t>
            </a:r>
            <a:r>
              <a:rPr lang="ru-RU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Шушары</a:t>
            </a:r>
            <a:endParaRPr lang="ru-RU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defTabSz="685766">
              <a:buFont typeface="+mj-lt"/>
              <a:buAutoNum type="arabicPeriod" startAt="25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Пулковский</a:t>
            </a: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Меридиан</a:t>
            </a:r>
          </a:p>
          <a:p>
            <a:pPr marL="257175" indent="-257175" defTabSz="685766">
              <a:buFont typeface="+mj-lt"/>
              <a:buAutoNum type="arabicPeriod" startAt="25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Обуховский</a:t>
            </a:r>
            <a:endParaRPr lang="ru-RU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defTabSz="685766">
              <a:buFont typeface="+mj-lt"/>
              <a:buAutoNum type="arabicPeriod" startAt="25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г. Петергоф</a:t>
            </a:r>
          </a:p>
          <a:p>
            <a:pPr marL="257175" indent="-257175" defTabSz="685766">
              <a:buFont typeface="+mj-lt"/>
              <a:buAutoNum type="arabicPeriod" startAt="25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Ланское</a:t>
            </a:r>
            <a:endParaRPr lang="ru-RU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defTabSz="685766">
              <a:buFont typeface="+mj-lt"/>
              <a:buAutoNum type="arabicPeriod" startAt="25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Московская Застава</a:t>
            </a:r>
          </a:p>
          <a:p>
            <a:pPr marL="257175" indent="-257175" defTabSz="685766">
              <a:buFont typeface="+mj-lt"/>
              <a:buAutoNum type="arabicPeriod" startAt="25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Новоизмайловское</a:t>
            </a:r>
            <a:endParaRPr lang="ru-RU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defTabSz="685766">
              <a:buFont typeface="+mj-lt"/>
              <a:buAutoNum type="arabicPeriod" startAt="25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п. Стрельна</a:t>
            </a:r>
          </a:p>
          <a:p>
            <a:pPr marL="257175" indent="-257175" defTabSz="685766">
              <a:buFont typeface="Arial" panose="020B0604020202020204" pitchFamily="34" charset="0"/>
              <a:buChar char="•"/>
            </a:pPr>
            <a:endParaRPr lang="ru-RU" sz="1350" i="1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766">
              <a:buFont typeface="Arial" panose="020B0604020202020204" pitchFamily="34" charset="0"/>
              <a:buChar char="•"/>
            </a:pPr>
            <a:endParaRPr lang="ru-RU" sz="1350" i="1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766">
              <a:buFont typeface="Arial" panose="020B0604020202020204" pitchFamily="34" charset="0"/>
              <a:buChar char="•"/>
            </a:pPr>
            <a:endParaRPr lang="ru-RU" sz="1350" i="1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766">
              <a:buFont typeface="Arial" panose="020B0604020202020204" pitchFamily="34" charset="0"/>
              <a:buChar char="•"/>
            </a:pPr>
            <a:endParaRPr lang="ru-RU" sz="1200" i="1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766">
              <a:buFont typeface="Arial" panose="020B0604020202020204" pitchFamily="34" charset="0"/>
              <a:buChar char="•"/>
            </a:pPr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8058" y="648457"/>
            <a:ext cx="5145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66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факту объявленных предостережений обратная связь не поступила </a:t>
            </a:r>
            <a:b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следующих муниципальных образований:</a:t>
            </a:r>
          </a:p>
        </p:txBody>
      </p:sp>
    </p:spTree>
    <p:extLst>
      <p:ext uri="{BB962C8B-B14F-4D97-AF65-F5344CB8AC3E}">
        <p14:creationId xmlns:p14="http://schemas.microsoft.com/office/powerpoint/2010/main" val="885898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34630"/>
            <a:ext cx="2134116" cy="560398"/>
          </a:xfrm>
          <a:prstGeom prst="rect">
            <a:avLst/>
          </a:prstGeom>
        </p:spPr>
      </p:pic>
      <p:pic>
        <p:nvPicPr>
          <p:cNvPr id="15" name="Picture 16" descr="C:\t\Доклад\pic6.jpg">
            <a:extLst>
              <a:ext uri="{FF2B5EF4-FFF2-40B4-BE49-F238E27FC236}">
                <a16:creationId xmlns:a16="http://schemas.microsoft.com/office/drawing/2014/main" id="{4690F29C-FF85-41D7-AAF9-EDA64DDB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9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D629AC-80DD-4E45-AEC3-E4EDF9A123E1}"/>
              </a:ext>
            </a:extLst>
          </p:cNvPr>
          <p:cNvGrpSpPr/>
          <p:nvPr/>
        </p:nvGrpSpPr>
        <p:grpSpPr>
          <a:xfrm>
            <a:off x="5621640" y="4805356"/>
            <a:ext cx="5920040" cy="345119"/>
            <a:chOff x="-59133" y="4578381"/>
            <a:chExt cx="9065735" cy="570738"/>
          </a:xfrm>
        </p:grpSpPr>
        <p:pic>
          <p:nvPicPr>
            <p:cNvPr id="17" name="Picture 2" descr="C:\Users\1\Desktop\Герб 2.png">
              <a:extLst>
                <a:ext uri="{FF2B5EF4-FFF2-40B4-BE49-F238E27FC236}">
                  <a16:creationId xmlns:a16="http://schemas.microsoft.com/office/drawing/2014/main" id="{2A4EA73B-1227-4E54-A9EC-C24A9E2B2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133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64C3FF0-8D22-4F0A-9D9E-E8C517E23616}"/>
                </a:ext>
              </a:extLst>
            </p:cNvPr>
            <p:cNvSpPr/>
            <p:nvPr/>
          </p:nvSpPr>
          <p:spPr>
            <a:xfrm>
              <a:off x="480875" y="4584473"/>
              <a:ext cx="8525727" cy="543977"/>
            </a:xfrm>
            <a:prstGeom prst="rect">
              <a:avLst/>
            </a:prstGeom>
          </p:spPr>
          <p:txBody>
            <a:bodyPr wrap="square" lIns="51435" tIns="25718" rIns="51435" bIns="25718">
              <a:spAutoFit/>
            </a:bodyPr>
            <a:lstStyle/>
            <a:p>
              <a:pPr defTabSz="914378">
                <a:defRPr/>
              </a:pPr>
              <a:r>
                <a:rPr lang="ru-RU" sz="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defTabSz="914378">
                <a:defRPr/>
              </a:pPr>
              <a:r>
                <a:rPr lang="ru-RU" sz="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B34EDFC0-6CA2-5E09-0451-4A721505ABBF}"/>
              </a:ext>
            </a:extLst>
          </p:cNvPr>
          <p:cNvGraphicFramePr/>
          <p:nvPr>
            <p:extLst/>
          </p:nvPr>
        </p:nvGraphicFramePr>
        <p:xfrm>
          <a:off x="5996587" y="2015102"/>
          <a:ext cx="2254248" cy="215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1">
            <a:extLst>
              <a:ext uri="{FF2B5EF4-FFF2-40B4-BE49-F238E27FC236}">
                <a16:creationId xmlns:a16="http://schemas.microsoft.com/office/drawing/2014/main" id="{6BCBD517-A0AB-88AA-3C61-1650A2B9AC0F}"/>
              </a:ext>
            </a:extLst>
          </p:cNvPr>
          <p:cNvSpPr txBox="1"/>
          <p:nvPr/>
        </p:nvSpPr>
        <p:spPr>
          <a:xfrm>
            <a:off x="2699593" y="101093"/>
            <a:ext cx="4070085" cy="53091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>
            <a:defPPr>
              <a:defRPr lang="ru-RU"/>
            </a:defPPr>
            <a:lvl1pPr marL="0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57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15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73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30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289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44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00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857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698">
              <a:defRPr/>
            </a:pPr>
            <a:r>
              <a:rPr lang="ru-RU" sz="1425" b="1" dirty="0">
                <a:solidFill>
                  <a:srgbClr val="0E35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детских и спортивных площадок </a:t>
            </a:r>
            <a:br>
              <a:rPr lang="ru-RU" sz="1425" b="1" dirty="0">
                <a:solidFill>
                  <a:srgbClr val="0E35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25" b="1" dirty="0">
              <a:solidFill>
                <a:srgbClr val="0E35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1">
            <a:extLst>
              <a:ext uri="{FF2B5EF4-FFF2-40B4-BE49-F238E27FC236}">
                <a16:creationId xmlns:a16="http://schemas.microsoft.com/office/drawing/2014/main" id="{6B13C720-460C-DB30-3716-DB8363EB003A}"/>
              </a:ext>
            </a:extLst>
          </p:cNvPr>
          <p:cNvSpPr txBox="1"/>
          <p:nvPr/>
        </p:nvSpPr>
        <p:spPr>
          <a:xfrm>
            <a:off x="6012160" y="874124"/>
            <a:ext cx="2731325" cy="83099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57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15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73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30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289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44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00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857" algn="l" defTabSz="68571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698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Осмотрено 935 детских площадок </a:t>
            </a:r>
            <a:b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106 Муниципальных образованиях </a:t>
            </a:r>
            <a:b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Объявлено 298 предостережений</a:t>
            </a:r>
          </a:p>
          <a:p>
            <a:pPr algn="ctr" defTabSz="685698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Устранено 108 нарушений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55373"/>
              </p:ext>
            </p:extLst>
          </p:nvPr>
        </p:nvGraphicFramePr>
        <p:xfrm>
          <a:off x="93493" y="618209"/>
          <a:ext cx="2598491" cy="45197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304">
                  <a:extLst>
                    <a:ext uri="{9D8B030D-6E8A-4147-A177-3AD203B41FA5}">
                      <a16:colId xmlns:a16="http://schemas.microsoft.com/office/drawing/2014/main" val="3428704748"/>
                    </a:ext>
                  </a:extLst>
                </a:gridCol>
                <a:gridCol w="1239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9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4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п/п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</a:rPr>
                        <a:t>Муниципальный округ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</a:rPr>
                        <a:t>Общее кол-во осмотренных площадок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</a:rPr>
                        <a:t>С нарушениями 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 dirty="0">
                          <a:effectLst/>
                        </a:rPr>
                        <a:t>МО Сенной Округ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5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2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Коломна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5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4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Адмиралтейский округ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5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2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Семеновский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5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3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 dirty="0">
                          <a:effectLst/>
                        </a:rPr>
                        <a:t>МО Измайловское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2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Екатерингофский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7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№ 7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9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2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Васильевский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8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3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Гавань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2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Морской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Остров Декабристов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8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 dirty="0">
                          <a:effectLst/>
                        </a:rPr>
                        <a:t>МО Посадский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6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3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Аптекарский остров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4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Введенский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5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3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Кронверкское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2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Петровский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5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2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Чкаловское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6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3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Литейный округ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5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Смольнинское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8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5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 dirty="0">
                          <a:effectLst/>
                        </a:rPr>
                        <a:t>МО Дворцовый округ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6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№ 78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5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Лиговка-Ямская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Владимирский Округ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Сергиевское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7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6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Сосновское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4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Сампсониевское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9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6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Светлановское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4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№ 15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5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3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Шувалово-Озерки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7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Парголово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5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Левашово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4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Финляндский округ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4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Гражданка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7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Академическое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11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7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№ 21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15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9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Пискаревка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15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6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Северный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6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Прометей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11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6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Дачное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4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Княжево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8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2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Нарвский Округ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3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Ульянка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4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Автово 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2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Красненькая речка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5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3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44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Морские Ворота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1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45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Большая Охта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4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46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Ржевка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3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47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Полюстрово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3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48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Малая Охта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3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49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Пороховые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6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50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Юго-Запад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3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51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Южно-Приморский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4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52"/>
                  </a:ext>
                </a:extLst>
              </a:tr>
              <a:tr h="80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</a:t>
                      </a:r>
                    </a:p>
                  </a:txBody>
                  <a:tcPr marL="2922" marR="2922" marT="29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i="0" u="none" strike="noStrike">
                          <a:effectLst/>
                        </a:rPr>
                        <a:t>МО Сосновая поляна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effectLst/>
                        </a:rPr>
                        <a:t>6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922" marR="2922" marT="2922" marB="0" anchor="b"/>
                </a:tc>
                <a:extLst>
                  <a:ext uri="{0D108BD9-81ED-4DB2-BD59-A6C34878D82A}">
                    <a16:rowId xmlns:a16="http://schemas.microsoft.com/office/drawing/2014/main" val="1005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97785"/>
              </p:ext>
            </p:extLst>
          </p:nvPr>
        </p:nvGraphicFramePr>
        <p:xfrm>
          <a:off x="2797877" y="627330"/>
          <a:ext cx="2782235" cy="45026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201">
                  <a:extLst>
                    <a:ext uri="{9D8B030D-6E8A-4147-A177-3AD203B41FA5}">
                      <a16:colId xmlns:a16="http://schemas.microsoft.com/office/drawing/2014/main" val="810367442"/>
                    </a:ext>
                  </a:extLst>
                </a:gridCol>
                <a:gridCol w="1360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8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п/п</a:t>
                      </a:r>
                    </a:p>
                  </a:txBody>
                  <a:tcPr marL="2819" marR="2819" marT="2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 dirty="0">
                          <a:effectLst/>
                        </a:rPr>
                        <a:t>Муниципальный округ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 dirty="0">
                          <a:effectLst/>
                        </a:rPr>
                        <a:t>Общее кол-во осмотренных площадок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>
                          <a:effectLst/>
                        </a:rPr>
                        <a:t>С нарушениями 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 dirty="0">
                          <a:effectLst/>
                        </a:rPr>
                        <a:t>МО </a:t>
                      </a:r>
                      <a:r>
                        <a:rPr lang="ru-RU" sz="500" b="1" u="none" strike="noStrike" dirty="0" err="1">
                          <a:effectLst/>
                        </a:rPr>
                        <a:t>Урицк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3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 dirty="0">
                          <a:effectLst/>
                        </a:rPr>
                        <a:t>МО </a:t>
                      </a:r>
                      <a:r>
                        <a:rPr lang="ru-RU" sz="500" b="1" u="none" strike="noStrike" dirty="0" err="1">
                          <a:effectLst/>
                        </a:rPr>
                        <a:t>Константиновское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7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 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Горелово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5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3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6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 dirty="0">
                          <a:effectLst/>
                        </a:rPr>
                        <a:t>МО Красное село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 dirty="0">
                          <a:effectLst/>
                        </a:rPr>
                        <a:t>МО Гагаринское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2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 dirty="0">
                          <a:effectLst/>
                        </a:rPr>
                        <a:t>МО Московская Застава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6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2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Пулковский Меридиан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6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Новоизмайловское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3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Звездное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7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7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 dirty="0">
                          <a:effectLst/>
                        </a:rPr>
                        <a:t>МО Невская Застава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4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 dirty="0">
                          <a:effectLst/>
                        </a:rPr>
                        <a:t>МО Невский Округ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6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Обуховский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6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 dirty="0">
                          <a:effectLst/>
                        </a:rPr>
                        <a:t>МО Рыбацкое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4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 dirty="0">
                          <a:effectLst/>
                        </a:rPr>
                        <a:t>МО Ивановский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5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 dirty="0">
                          <a:effectLst/>
                        </a:rPr>
                        <a:t>МО Народный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5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№ 54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7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 dirty="0">
                          <a:effectLst/>
                        </a:rPr>
                        <a:t>МО Оккервиль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7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Правобережный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4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 dirty="0">
                          <a:effectLst/>
                        </a:rPr>
                        <a:t>МО № 65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9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 dirty="0">
                          <a:effectLst/>
                        </a:rPr>
                        <a:t>МО </a:t>
                      </a:r>
                      <a:r>
                        <a:rPr lang="ru-RU" sz="500" b="1" u="none" strike="noStrike" dirty="0" err="1">
                          <a:effectLst/>
                        </a:rPr>
                        <a:t>Лахта</a:t>
                      </a:r>
                      <a:r>
                        <a:rPr lang="ru-RU" sz="500" b="1" u="none" strike="noStrike" dirty="0">
                          <a:effectLst/>
                        </a:rPr>
                        <a:t>-Ольгино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5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2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Ланское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11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Комендантский аэродром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6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Озеро Долгое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4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 dirty="0">
                          <a:effectLst/>
                        </a:rPr>
                        <a:t>МО </a:t>
                      </a:r>
                      <a:r>
                        <a:rPr lang="ru-RU" sz="500" b="1" u="none" strike="noStrike" dirty="0" err="1">
                          <a:effectLst/>
                        </a:rPr>
                        <a:t>Юнтолово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4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Коломяги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7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3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Лисий Нос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5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№ 72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2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Александровский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8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Георгиевский округ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7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Купчино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Волковское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9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Балканский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6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6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п. Усть-Ижора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2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Колпино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п. Петро-Славянка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4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2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п. Саперный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3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2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Металлострой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2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Понтонный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4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п. Александровская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5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п. Шушары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4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г. Павловск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3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п. Тярлево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8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Пушкин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Стрельна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5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44"/>
                  </a:ext>
                </a:extLst>
              </a:tr>
              <a:tr h="1206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Ломоносов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6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45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МО Петергоф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5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46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г. Зеленогорск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4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47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п. Комарово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6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2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48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п. Песочный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10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>
                          <a:effectLst/>
                        </a:rPr>
                        <a:t>2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49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п. Репино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8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7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50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п. Солнечное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4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1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51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г. Сестрорецк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2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52"/>
                  </a:ext>
                </a:extLst>
              </a:tr>
              <a:tr h="71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</a:t>
                      </a: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1" u="none" strike="noStrike">
                          <a:effectLst/>
                        </a:rPr>
                        <a:t>Кронштадт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10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9" marR="2819" marT="28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1" u="none" strike="noStrike" dirty="0">
                          <a:effectLst/>
                        </a:rPr>
                        <a:t>1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819" marR="2819" marT="2819" marB="0" anchor="b"/>
                </a:tc>
                <a:extLst>
                  <a:ext uri="{0D108BD9-81ED-4DB2-BD59-A6C34878D82A}">
                    <a16:rowId xmlns:a16="http://schemas.microsoft.com/office/drawing/2014/main" val="10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2402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6" descr="C:\t\Доклад\pic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7721"/>
            <a:ext cx="9144000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6" descr="C:\t\Доклад\pic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07728"/>
            <a:ext cx="7261860" cy="53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 bwMode="gray">
          <a:xfrm>
            <a:off x="1357314" y="57394"/>
            <a:ext cx="6500812" cy="56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7" tIns="34289" rIns="68577" bIns="34289" anchor="ctr"/>
          <a:lstStyle/>
          <a:p>
            <a:pPr algn="ctr" defTabSz="685766">
              <a:lnSpc>
                <a:spcPct val="85000"/>
              </a:lnSpc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выявленных нарушений </a:t>
            </a:r>
          </a:p>
        </p:txBody>
      </p:sp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id="{ABB13929-C011-44D9-996B-553782AC90F3}"/>
              </a:ext>
            </a:extLst>
          </p:cNvPr>
          <p:cNvGraphicFramePr/>
          <p:nvPr>
            <p:extLst/>
          </p:nvPr>
        </p:nvGraphicFramePr>
        <p:xfrm>
          <a:off x="6430162" y="371212"/>
          <a:ext cx="2128688" cy="693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7"/>
            <a:ext cx="2287578" cy="5603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AC10CC-BD5A-4E02-A055-86CD5EE15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272" y="1153662"/>
            <a:ext cx="4183590" cy="32758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6D5574-453B-4AFA-8431-2FC5C84D39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1153663"/>
            <a:ext cx="4394021" cy="327586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490195-1CB2-47F3-9E04-DA1491A4B8E5}"/>
              </a:ext>
            </a:extLst>
          </p:cNvPr>
          <p:cNvSpPr/>
          <p:nvPr/>
        </p:nvSpPr>
        <p:spPr>
          <a:xfrm>
            <a:off x="240272" y="665918"/>
            <a:ext cx="17636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6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Белы Куна ул., д. 22</a:t>
            </a:r>
          </a:p>
        </p:txBody>
      </p:sp>
      <p:pic>
        <p:nvPicPr>
          <p:cNvPr id="11" name="Picture 16" descr="C:\t\Доклад\pic6.jpg">
            <a:extLst>
              <a:ext uri="{FF2B5EF4-FFF2-40B4-BE49-F238E27FC236}">
                <a16:creationId xmlns:a16="http://schemas.microsoft.com/office/drawing/2014/main" id="{C3392564-3657-4B21-98C2-BB445834C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14543"/>
            <a:ext cx="7261860" cy="53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731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gray">
          <a:xfrm>
            <a:off x="1284006" y="110438"/>
            <a:ext cx="6500812" cy="56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7" tIns="34289" rIns="68577" bIns="34289" anchor="ctr"/>
          <a:lstStyle/>
          <a:p>
            <a:pPr algn="ctr" defTabSz="685766">
              <a:lnSpc>
                <a:spcPct val="85000"/>
              </a:lnSpc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выявленных нарушений</a:t>
            </a:r>
          </a:p>
        </p:txBody>
      </p:sp>
      <p:pic>
        <p:nvPicPr>
          <p:cNvPr id="8196" name="Picture 16" descr="C:\t\Доклад\pic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7726"/>
            <a:ext cx="9144000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ABB13929-C011-44D9-996B-553782AC90F3}"/>
              </a:ext>
            </a:extLst>
          </p:cNvPr>
          <p:cNvGraphicFramePr/>
          <p:nvPr>
            <p:extLst/>
          </p:nvPr>
        </p:nvGraphicFramePr>
        <p:xfrm>
          <a:off x="6442745" y="311985"/>
          <a:ext cx="2111891" cy="726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7"/>
            <a:ext cx="2287578" cy="5506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CA3429-ED00-43DE-84DE-D627388F7F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336" y="1113638"/>
            <a:ext cx="4302161" cy="33157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FC3A76-BB29-4111-8166-6CC70D3F95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0504" y="1113637"/>
            <a:ext cx="4302161" cy="331574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2898EB-B1B2-44C5-B136-577B29638993}"/>
              </a:ext>
            </a:extLst>
          </p:cNvPr>
          <p:cNvSpPr/>
          <p:nvPr/>
        </p:nvSpPr>
        <p:spPr>
          <a:xfrm>
            <a:off x="201335" y="648826"/>
            <a:ext cx="17123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6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Пражская ул., д. 16</a:t>
            </a:r>
          </a:p>
        </p:txBody>
      </p:sp>
      <p:pic>
        <p:nvPicPr>
          <p:cNvPr id="12" name="Picture 16" descr="C:\t\Доклад\pic6.jpg">
            <a:extLst>
              <a:ext uri="{FF2B5EF4-FFF2-40B4-BE49-F238E27FC236}">
                <a16:creationId xmlns:a16="http://schemas.microsoft.com/office/drawing/2014/main" id="{176BCC02-C595-4FCD-A84C-CF77708C2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07728"/>
            <a:ext cx="7261860" cy="53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222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7"/>
            <a:ext cx="2287578" cy="600695"/>
          </a:xfrm>
          <a:prstGeom prst="rect">
            <a:avLst/>
          </a:prstGeom>
        </p:spPr>
      </p:pic>
      <p:pic>
        <p:nvPicPr>
          <p:cNvPr id="15" name="Picture 16" descr="C:\t\Доклад\pic6.jpg">
            <a:extLst>
              <a:ext uri="{FF2B5EF4-FFF2-40B4-BE49-F238E27FC236}">
                <a16:creationId xmlns:a16="http://schemas.microsoft.com/office/drawing/2014/main" id="{4690F29C-FF85-41D7-AAF9-EDA64DDB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9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D629AC-80DD-4E45-AEC3-E4EDF9A123E1}"/>
              </a:ext>
            </a:extLst>
          </p:cNvPr>
          <p:cNvGrpSpPr/>
          <p:nvPr/>
        </p:nvGrpSpPr>
        <p:grpSpPr>
          <a:xfrm>
            <a:off x="53258" y="4803984"/>
            <a:ext cx="5958902" cy="345119"/>
            <a:chOff x="72008" y="4578381"/>
            <a:chExt cx="9125250" cy="570738"/>
          </a:xfrm>
        </p:grpSpPr>
        <p:pic>
          <p:nvPicPr>
            <p:cNvPr id="17" name="Picture 2" descr="C:\Users\1\Desktop\Герб 2.png">
              <a:extLst>
                <a:ext uri="{FF2B5EF4-FFF2-40B4-BE49-F238E27FC236}">
                  <a16:creationId xmlns:a16="http://schemas.microsoft.com/office/drawing/2014/main" id="{2A4EA73B-1227-4E54-A9EC-C24A9E2B2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64C3FF0-8D22-4F0A-9D9E-E8C517E23616}"/>
                </a:ext>
              </a:extLst>
            </p:cNvPr>
            <p:cNvSpPr/>
            <p:nvPr/>
          </p:nvSpPr>
          <p:spPr>
            <a:xfrm>
              <a:off x="671534" y="4584473"/>
              <a:ext cx="8525724" cy="429455"/>
            </a:xfrm>
            <a:prstGeom prst="rect">
              <a:avLst/>
            </a:prstGeom>
          </p:spPr>
          <p:txBody>
            <a:bodyPr wrap="square" lIns="51435" tIns="25718" rIns="51435" bIns="25718">
              <a:spAutoFit/>
            </a:bodyPr>
            <a:lstStyle/>
            <a:p>
              <a:pPr defTabSz="685800">
                <a:defRPr/>
              </a:pPr>
              <a:r>
                <a:rPr lang="ru-RU" sz="675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defTabSz="685800">
                <a:defRPr/>
              </a:pPr>
              <a:r>
                <a:rPr lang="ru-RU" sz="675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59C6E3E-971D-3DCB-C405-5E3CB4BB6EC6}"/>
              </a:ext>
            </a:extLst>
          </p:cNvPr>
          <p:cNvSpPr txBox="1">
            <a:spLocks/>
          </p:cNvSpPr>
          <p:nvPr/>
        </p:nvSpPr>
        <p:spPr bwMode="gray">
          <a:xfrm>
            <a:off x="1321595" y="43616"/>
            <a:ext cx="6500812" cy="56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7" tIns="34289" rIns="68577" bIns="34289" anchor="ctr"/>
          <a:lstStyle/>
          <a:p>
            <a:pPr algn="ctr" defTabSz="685766">
              <a:lnSpc>
                <a:spcPct val="85000"/>
              </a:lnSpc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выявленных нарушений 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ABB13929-C011-44D9-996B-553782AC90F3}"/>
              </a:ext>
            </a:extLst>
          </p:cNvPr>
          <p:cNvGraphicFramePr/>
          <p:nvPr>
            <p:extLst/>
          </p:nvPr>
        </p:nvGraphicFramePr>
        <p:xfrm>
          <a:off x="6197368" y="294680"/>
          <a:ext cx="2426309" cy="751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Picture 5" descr="C:\COM\Июль 2022\DSCF0135.JPG">
            <a:extLst>
              <a:ext uri="{FF2B5EF4-FFF2-40B4-BE49-F238E27FC236}">
                <a16:creationId xmlns:a16="http://schemas.microsoft.com/office/drawing/2014/main" id="{C3D2D5A8-FFF0-4F86-8648-239812BEC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96" y="1220598"/>
            <a:ext cx="4205198" cy="337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COM\Июль 2022\DSCF0132.JPG">
            <a:extLst>
              <a:ext uri="{FF2B5EF4-FFF2-40B4-BE49-F238E27FC236}">
                <a16:creationId xmlns:a16="http://schemas.microsoft.com/office/drawing/2014/main" id="{93568D68-D45C-474B-85B6-D652D39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20598"/>
            <a:ext cx="4280483" cy="337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130CFC-2626-4776-A328-2EF86F82861C}"/>
              </a:ext>
            </a:extLst>
          </p:cNvPr>
          <p:cNvSpPr/>
          <p:nvPr/>
        </p:nvSpPr>
        <p:spPr>
          <a:xfrm>
            <a:off x="224396" y="683598"/>
            <a:ext cx="167225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6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ул. Ленсовета  д. 5</a:t>
            </a:r>
          </a:p>
        </p:txBody>
      </p:sp>
      <p:pic>
        <p:nvPicPr>
          <p:cNvPr id="20" name="Picture 16" descr="C:\t\Доклад\pic6.jpg">
            <a:extLst>
              <a:ext uri="{FF2B5EF4-FFF2-40B4-BE49-F238E27FC236}">
                <a16:creationId xmlns:a16="http://schemas.microsoft.com/office/drawing/2014/main" id="{F4E6CA9B-E81E-425E-9854-0C398427C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40" y="4607246"/>
            <a:ext cx="7261860" cy="53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 descr="C:\t\Доклад\pic6.jpg">
            <a:extLst>
              <a:ext uri="{FF2B5EF4-FFF2-40B4-BE49-F238E27FC236}">
                <a16:creationId xmlns:a16="http://schemas.microsoft.com/office/drawing/2014/main" id="{29186C17-80BA-478C-8975-BF180EDEA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7727"/>
            <a:ext cx="7261860" cy="53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553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7"/>
            <a:ext cx="2287578" cy="600695"/>
          </a:xfrm>
          <a:prstGeom prst="rect">
            <a:avLst/>
          </a:prstGeom>
        </p:spPr>
      </p:pic>
      <p:pic>
        <p:nvPicPr>
          <p:cNvPr id="15" name="Picture 16" descr="C:\t\Доклад\pic6.jpg">
            <a:extLst>
              <a:ext uri="{FF2B5EF4-FFF2-40B4-BE49-F238E27FC236}">
                <a16:creationId xmlns:a16="http://schemas.microsoft.com/office/drawing/2014/main" id="{4690F29C-FF85-41D7-AAF9-EDA64DDB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9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D629AC-80DD-4E45-AEC3-E4EDF9A123E1}"/>
              </a:ext>
            </a:extLst>
          </p:cNvPr>
          <p:cNvGrpSpPr/>
          <p:nvPr/>
        </p:nvGrpSpPr>
        <p:grpSpPr>
          <a:xfrm>
            <a:off x="53258" y="4803984"/>
            <a:ext cx="5958902" cy="345119"/>
            <a:chOff x="72008" y="4578381"/>
            <a:chExt cx="9125250" cy="570738"/>
          </a:xfrm>
        </p:grpSpPr>
        <p:pic>
          <p:nvPicPr>
            <p:cNvPr id="17" name="Picture 2" descr="C:\Users\1\Desktop\Герб 2.png">
              <a:extLst>
                <a:ext uri="{FF2B5EF4-FFF2-40B4-BE49-F238E27FC236}">
                  <a16:creationId xmlns:a16="http://schemas.microsoft.com/office/drawing/2014/main" id="{2A4EA73B-1227-4E54-A9EC-C24A9E2B2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64C3FF0-8D22-4F0A-9D9E-E8C517E23616}"/>
                </a:ext>
              </a:extLst>
            </p:cNvPr>
            <p:cNvSpPr/>
            <p:nvPr/>
          </p:nvSpPr>
          <p:spPr>
            <a:xfrm>
              <a:off x="671534" y="4584473"/>
              <a:ext cx="8525724" cy="429455"/>
            </a:xfrm>
            <a:prstGeom prst="rect">
              <a:avLst/>
            </a:prstGeom>
          </p:spPr>
          <p:txBody>
            <a:bodyPr wrap="square" lIns="51435" tIns="25718" rIns="51435" bIns="25718">
              <a:spAutoFit/>
            </a:bodyPr>
            <a:lstStyle/>
            <a:p>
              <a:pPr defTabSz="685800">
                <a:defRPr/>
              </a:pPr>
              <a:r>
                <a:rPr lang="ru-RU" sz="675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defTabSz="685800">
                <a:defRPr/>
              </a:pPr>
              <a:r>
                <a:rPr lang="ru-RU" sz="675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59C6E3E-971D-3DCB-C405-5E3CB4BB6EC6}"/>
              </a:ext>
            </a:extLst>
          </p:cNvPr>
          <p:cNvSpPr txBox="1">
            <a:spLocks/>
          </p:cNvSpPr>
          <p:nvPr/>
        </p:nvSpPr>
        <p:spPr bwMode="gray">
          <a:xfrm>
            <a:off x="1321595" y="43616"/>
            <a:ext cx="6500812" cy="56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7" tIns="34289" rIns="68577" bIns="34289" anchor="ctr"/>
          <a:lstStyle/>
          <a:p>
            <a:pPr algn="ctr" defTabSz="685766">
              <a:lnSpc>
                <a:spcPct val="85000"/>
              </a:lnSpc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выявленных нарушений 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ABB13929-C011-44D9-996B-553782AC90F3}"/>
              </a:ext>
            </a:extLst>
          </p:cNvPr>
          <p:cNvGraphicFramePr/>
          <p:nvPr>
            <p:extLst/>
          </p:nvPr>
        </p:nvGraphicFramePr>
        <p:xfrm>
          <a:off x="6285451" y="345989"/>
          <a:ext cx="2237726" cy="685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Picture 2" descr="C:\COM\Июль 2022\DSCF0305.JPG">
            <a:extLst>
              <a:ext uri="{FF2B5EF4-FFF2-40B4-BE49-F238E27FC236}">
                <a16:creationId xmlns:a16="http://schemas.microsoft.com/office/drawing/2014/main" id="{D07249CD-BCDF-41FE-AF1B-74453F806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54" y="1219871"/>
            <a:ext cx="4165134" cy="34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COM\Июль 2022\DSCF0301.JPG">
            <a:extLst>
              <a:ext uri="{FF2B5EF4-FFF2-40B4-BE49-F238E27FC236}">
                <a16:creationId xmlns:a16="http://schemas.microsoft.com/office/drawing/2014/main" id="{F09FF749-CB73-4278-ACF5-DBB8CF5A8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871"/>
            <a:ext cx="4307747" cy="34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3EB18DC-63CC-4AC4-8095-F98A3B09ACB5}"/>
              </a:ext>
            </a:extLst>
          </p:cNvPr>
          <p:cNvSpPr/>
          <p:nvPr/>
        </p:nvSpPr>
        <p:spPr>
          <a:xfrm>
            <a:off x="224397" y="704332"/>
            <a:ext cx="191430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6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пр. Ю. Гагарина  д. 53 </a:t>
            </a:r>
          </a:p>
        </p:txBody>
      </p:sp>
      <p:pic>
        <p:nvPicPr>
          <p:cNvPr id="20" name="Picture 16" descr="C:\t\Доклад\pic6.jpg">
            <a:extLst>
              <a:ext uri="{FF2B5EF4-FFF2-40B4-BE49-F238E27FC236}">
                <a16:creationId xmlns:a16="http://schemas.microsoft.com/office/drawing/2014/main" id="{F2CA86AA-450D-46D0-9E86-8C2690A0E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39" y="4660127"/>
            <a:ext cx="7261860" cy="53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 descr="C:\t\Доклад\pic6.jpg">
            <a:extLst>
              <a:ext uri="{FF2B5EF4-FFF2-40B4-BE49-F238E27FC236}">
                <a16:creationId xmlns:a16="http://schemas.microsoft.com/office/drawing/2014/main" id="{AD8127CF-9CEF-4A7D-83C3-4321C96D4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2" y="4660127"/>
            <a:ext cx="7261860" cy="53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502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6" descr="C:\t\Доклад\pic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7721"/>
            <a:ext cx="9144000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6" descr="C:\t\Доклад\pic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07728"/>
            <a:ext cx="7261860" cy="53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2959" y="631078"/>
            <a:ext cx="5213350" cy="23083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defTabSz="685766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пр. Индустриальный, д. 27 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gray">
          <a:xfrm>
            <a:off x="1482005" y="30381"/>
            <a:ext cx="6500812" cy="56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7" tIns="34289" rIns="68577" bIns="34289" anchor="ctr"/>
          <a:lstStyle/>
          <a:p>
            <a:pPr algn="ctr" defTabSz="685766">
              <a:lnSpc>
                <a:spcPct val="85000"/>
              </a:lnSpc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выявленных нарушений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4F33BA-8A48-55DB-ADA9-01DB537D8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34" y="1144355"/>
            <a:ext cx="4204678" cy="32976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3D73C2-9FBA-1616-6237-ACDD12813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144354"/>
            <a:ext cx="4255316" cy="3297617"/>
          </a:xfrm>
          <a:prstGeom prst="rect">
            <a:avLst/>
          </a:prstGeom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ABB13929-C011-44D9-996B-553782AC90F3}"/>
              </a:ext>
            </a:extLst>
          </p:cNvPr>
          <p:cNvGraphicFramePr/>
          <p:nvPr>
            <p:extLst/>
          </p:nvPr>
        </p:nvGraphicFramePr>
        <p:xfrm>
          <a:off x="6457913" y="265163"/>
          <a:ext cx="2212559" cy="644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7"/>
            <a:ext cx="2287578" cy="60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56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7"/>
            <a:ext cx="2287578" cy="600695"/>
          </a:xfrm>
          <a:prstGeom prst="rect">
            <a:avLst/>
          </a:prstGeom>
        </p:spPr>
      </p:pic>
      <p:pic>
        <p:nvPicPr>
          <p:cNvPr id="15" name="Picture 16" descr="C:\t\Доклад\pic6.jpg">
            <a:extLst>
              <a:ext uri="{FF2B5EF4-FFF2-40B4-BE49-F238E27FC236}">
                <a16:creationId xmlns:a16="http://schemas.microsoft.com/office/drawing/2014/main" id="{4690F29C-FF85-41D7-AAF9-EDA64DDB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9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D629AC-80DD-4E45-AEC3-E4EDF9A123E1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17" name="Picture 2" descr="C:\Users\1\Desktop\Герб 2.png">
              <a:extLst>
                <a:ext uri="{FF2B5EF4-FFF2-40B4-BE49-F238E27FC236}">
                  <a16:creationId xmlns:a16="http://schemas.microsoft.com/office/drawing/2014/main" id="{2A4EA73B-1227-4E54-A9EC-C24A9E2B2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64C3FF0-8D22-4F0A-9D9E-E8C517E23616}"/>
                </a:ext>
              </a:extLst>
            </p:cNvPr>
            <p:cNvSpPr/>
            <p:nvPr/>
          </p:nvSpPr>
          <p:spPr>
            <a:xfrm>
              <a:off x="671534" y="4584473"/>
              <a:ext cx="8525724" cy="543977"/>
            </a:xfrm>
            <a:prstGeom prst="rect">
              <a:avLst/>
            </a:prstGeom>
          </p:spPr>
          <p:txBody>
            <a:bodyPr wrap="square" lIns="51435" tIns="25718" rIns="51435" bIns="25718">
              <a:spAutoFit/>
            </a:bodyPr>
            <a:lstStyle/>
            <a:p>
              <a:pPr defTabSz="914378">
                <a:defRPr/>
              </a:pPr>
              <a:r>
                <a:rPr lang="ru-RU" sz="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defTabSz="914378">
                <a:defRPr/>
              </a:pPr>
              <a:r>
                <a:rPr lang="ru-RU" sz="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59C6E3E-971D-3DCB-C405-5E3CB4BB6EC6}"/>
              </a:ext>
            </a:extLst>
          </p:cNvPr>
          <p:cNvSpPr txBox="1">
            <a:spLocks/>
          </p:cNvSpPr>
          <p:nvPr/>
        </p:nvSpPr>
        <p:spPr bwMode="gray">
          <a:xfrm>
            <a:off x="1321595" y="12356"/>
            <a:ext cx="6500812" cy="56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/>
          <a:p>
            <a:pPr algn="ctr" defTabSz="685698">
              <a:lnSpc>
                <a:spcPct val="85000"/>
              </a:lnSpc>
              <a:defRPr/>
            </a:pPr>
            <a:r>
              <a:rPr lang="ru-RU" sz="157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Демонтаж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7F5CE5-32E7-269B-1BB6-0F81290991A2}"/>
              </a:ext>
            </a:extLst>
          </p:cNvPr>
          <p:cNvSpPr/>
          <p:nvPr/>
        </p:nvSpPr>
        <p:spPr>
          <a:xfrm>
            <a:off x="280708" y="574681"/>
            <a:ext cx="5338619" cy="253910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defTabSz="685698">
              <a:defRPr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 ул. Бухарестская, д. 116</a:t>
            </a: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6126FCBD-14CD-9EA6-1732-E3D01585A364}"/>
              </a:ext>
            </a:extLst>
          </p:cNvPr>
          <p:cNvSpPr/>
          <p:nvPr/>
        </p:nvSpPr>
        <p:spPr>
          <a:xfrm rot="16200000">
            <a:off x="1874211" y="2766351"/>
            <a:ext cx="138146" cy="168293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698">
              <a:defRPr/>
            </a:pPr>
            <a:endParaRPr lang="ru-RU" sz="1425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1C78A1-8F6B-9165-8F5B-1EC07A412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175" y="2930471"/>
            <a:ext cx="3232511" cy="18666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6F1F6E-30CC-5FD0-F693-37C969B87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175" y="853508"/>
            <a:ext cx="3232511" cy="192791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7A07A66-D36A-4819-9DEF-2D71AFAB100D}"/>
              </a:ext>
            </a:extLst>
          </p:cNvPr>
          <p:cNvSpPr/>
          <p:nvPr/>
        </p:nvSpPr>
        <p:spPr>
          <a:xfrm>
            <a:off x="3725521" y="681794"/>
            <a:ext cx="5233922" cy="577079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defTabSz="685766"/>
            <a:r>
              <a:rPr lang="ru-RU" sz="1050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детской площадке демонтирован детский игровой комплекс из-за нецелесообразности восстановления. После проведения проектирования будет обустроена новая детская площадка при наличии достаточного финансирования. 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CBB332-6CCE-45C3-A625-1F92A05558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t="6844" r="2125" b="3647"/>
          <a:stretch/>
        </p:blipFill>
        <p:spPr>
          <a:xfrm>
            <a:off x="3808654" y="1494677"/>
            <a:ext cx="5150789" cy="31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9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3325CB-6DCE-4DBC-A3A5-2E7ED459FF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t="6727" r="5308" b="17177"/>
          <a:stretch/>
        </p:blipFill>
        <p:spPr>
          <a:xfrm>
            <a:off x="3755246" y="1721984"/>
            <a:ext cx="5213526" cy="29024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56138-95E6-4B4D-8F1E-99CC8C069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0462" y="-5667"/>
            <a:ext cx="2287578" cy="600695"/>
          </a:xfrm>
          <a:prstGeom prst="rect">
            <a:avLst/>
          </a:prstGeom>
        </p:spPr>
      </p:pic>
      <p:pic>
        <p:nvPicPr>
          <p:cNvPr id="15" name="Picture 16" descr="C:\t\Доклад\pic6.jpg">
            <a:extLst>
              <a:ext uri="{FF2B5EF4-FFF2-40B4-BE49-F238E27FC236}">
                <a16:creationId xmlns:a16="http://schemas.microsoft.com/office/drawing/2014/main" id="{4690F29C-FF85-41D7-AAF9-EDA64DDB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1"/>
          <a:stretch/>
        </p:blipFill>
        <p:spPr bwMode="auto">
          <a:xfrm>
            <a:off x="0" y="4803999"/>
            <a:ext cx="9144000" cy="3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D629AC-80DD-4E45-AEC3-E4EDF9A123E1}"/>
              </a:ext>
            </a:extLst>
          </p:cNvPr>
          <p:cNvGrpSpPr/>
          <p:nvPr/>
        </p:nvGrpSpPr>
        <p:grpSpPr>
          <a:xfrm>
            <a:off x="53258" y="4803983"/>
            <a:ext cx="5958902" cy="345119"/>
            <a:chOff x="72008" y="4578381"/>
            <a:chExt cx="9125250" cy="570738"/>
          </a:xfrm>
        </p:grpSpPr>
        <p:pic>
          <p:nvPicPr>
            <p:cNvPr id="17" name="Picture 2" descr="C:\Users\1\Desktop\Герб 2.png">
              <a:extLst>
                <a:ext uri="{FF2B5EF4-FFF2-40B4-BE49-F238E27FC236}">
                  <a16:creationId xmlns:a16="http://schemas.microsoft.com/office/drawing/2014/main" id="{2A4EA73B-1227-4E54-A9EC-C24A9E2B2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4578381"/>
              <a:ext cx="524152" cy="57073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64C3FF0-8D22-4F0A-9D9E-E8C517E23616}"/>
                </a:ext>
              </a:extLst>
            </p:cNvPr>
            <p:cNvSpPr/>
            <p:nvPr/>
          </p:nvSpPr>
          <p:spPr>
            <a:xfrm>
              <a:off x="671534" y="4584473"/>
              <a:ext cx="8525724" cy="543977"/>
            </a:xfrm>
            <a:prstGeom prst="rect">
              <a:avLst/>
            </a:prstGeom>
          </p:spPr>
          <p:txBody>
            <a:bodyPr wrap="square" lIns="51435" tIns="25718" rIns="51435" bIns="25718">
              <a:spAutoFit/>
            </a:bodyPr>
            <a:lstStyle/>
            <a:p>
              <a:pPr defTabSz="914378">
                <a:defRPr/>
              </a:pPr>
              <a:r>
                <a:rPr lang="ru-RU" sz="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Правительство Санкт-Петербурга</a:t>
              </a:r>
            </a:p>
            <a:p>
              <a:pPr defTabSz="914378">
                <a:defRPr/>
              </a:pPr>
              <a:r>
                <a:rPr lang="ru-RU" sz="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Государственная административно-техническая инспекция</a:t>
              </a:r>
            </a:p>
          </p:txBody>
        </p:sp>
      </p:grp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59C6E3E-971D-3DCB-C405-5E3CB4BB6EC6}"/>
              </a:ext>
            </a:extLst>
          </p:cNvPr>
          <p:cNvSpPr txBox="1">
            <a:spLocks/>
          </p:cNvSpPr>
          <p:nvPr/>
        </p:nvSpPr>
        <p:spPr bwMode="gray">
          <a:xfrm>
            <a:off x="1259213" y="43616"/>
            <a:ext cx="6500812" cy="56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/>
          <a:p>
            <a:pPr algn="ctr" defTabSz="685698">
              <a:lnSpc>
                <a:spcPct val="85000"/>
              </a:lnSpc>
              <a:defRPr/>
            </a:pPr>
            <a:r>
              <a:rPr lang="ru-RU" sz="157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Демонтаж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B30BAA-C277-4C06-9382-33D9D7539346}"/>
              </a:ext>
            </a:extLst>
          </p:cNvPr>
          <p:cNvSpPr/>
          <p:nvPr/>
        </p:nvSpPr>
        <p:spPr>
          <a:xfrm>
            <a:off x="124894" y="580503"/>
            <a:ext cx="3168917" cy="47320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685766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Тимуровская ул., д.6, корп.3, лит. А</a:t>
            </a:r>
            <a:endParaRPr lang="en-US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766"/>
            <a:r>
              <a:rPr lang="ru-RU" sz="14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D9F5AA6-9202-41EC-8156-165E82875B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87" y="2927827"/>
            <a:ext cx="3141526" cy="185010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FE3E6AD-A040-4EDE-BC1D-31A60E6D3D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96" y="843171"/>
            <a:ext cx="3168917" cy="1910218"/>
          </a:xfrm>
          <a:prstGeom prst="rect">
            <a:avLst/>
          </a:prstGeom>
        </p:spPr>
      </p:pic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9382283A-F0B2-45D1-B7C6-2D121554F443}"/>
              </a:ext>
            </a:extLst>
          </p:cNvPr>
          <p:cNvSpPr/>
          <p:nvPr/>
        </p:nvSpPr>
        <p:spPr>
          <a:xfrm rot="16200000">
            <a:off x="2022740" y="2763055"/>
            <a:ext cx="174437" cy="1551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66"/>
            <a:endParaRPr lang="ru-RU" sz="142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2EAC798-08F9-4306-A983-736253FEBA32}"/>
              </a:ext>
            </a:extLst>
          </p:cNvPr>
          <p:cNvSpPr/>
          <p:nvPr/>
        </p:nvSpPr>
        <p:spPr>
          <a:xfrm>
            <a:off x="3695420" y="737961"/>
            <a:ext cx="527335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66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 демонтаж детского игрового оборудования. </a:t>
            </a:r>
          </a:p>
          <a:p>
            <a:pPr defTabSz="685766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демонтажа: аварийность, многочисленные жалобы жителей на маргинальных личностей.</a:t>
            </a:r>
          </a:p>
          <a:p>
            <a:pPr defTabSz="685766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и согласован проект благоустройства элементов благоустройства № 01-21-55896/21 от 17.11.2021</a:t>
            </a:r>
          </a:p>
        </p:txBody>
      </p:sp>
    </p:spTree>
    <p:extLst>
      <p:ext uri="{BB962C8B-B14F-4D97-AF65-F5344CB8AC3E}">
        <p14:creationId xmlns:p14="http://schemas.microsoft.com/office/powerpoint/2010/main" val="21608960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11575</TotalTime>
  <Words>1228</Words>
  <Application>Microsoft Office PowerPoint</Application>
  <PresentationFormat>Экран (16:9)</PresentationFormat>
  <Paragraphs>561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GATII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k4072</dc:creator>
  <cp:lastModifiedBy>1</cp:lastModifiedBy>
  <cp:revision>682</cp:revision>
  <cp:lastPrinted>2021-05-20T07:29:42Z</cp:lastPrinted>
  <dcterms:created xsi:type="dcterms:W3CDTF">2018-03-28T10:34:19Z</dcterms:created>
  <dcterms:modified xsi:type="dcterms:W3CDTF">2022-10-18T14:35:24Z</dcterms:modified>
</cp:coreProperties>
</file>