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978" r:id="rId2"/>
    <p:sldId id="729" r:id="rId3"/>
    <p:sldId id="970" r:id="rId4"/>
    <p:sldId id="962" r:id="rId5"/>
    <p:sldId id="704" r:id="rId6"/>
    <p:sldId id="974" r:id="rId7"/>
    <p:sldId id="714" r:id="rId8"/>
    <p:sldId id="898" r:id="rId9"/>
    <p:sldId id="354" r:id="rId10"/>
    <p:sldId id="352" r:id="rId11"/>
    <p:sldId id="908" r:id="rId12"/>
    <p:sldId id="896" r:id="rId13"/>
    <p:sldId id="972" r:id="rId14"/>
    <p:sldId id="976" r:id="rId15"/>
    <p:sldId id="891" r:id="rId16"/>
    <p:sldId id="965" r:id="rId17"/>
    <p:sldId id="973" r:id="rId18"/>
    <p:sldId id="895" r:id="rId19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1974BCE-0E3C-44DA-9892-17441BCF8565}">
          <p14:sldIdLst>
            <p14:sldId id="978"/>
            <p14:sldId id="729"/>
            <p14:sldId id="970"/>
            <p14:sldId id="962"/>
            <p14:sldId id="704"/>
            <p14:sldId id="974"/>
            <p14:sldId id="714"/>
            <p14:sldId id="898"/>
            <p14:sldId id="354"/>
            <p14:sldId id="352"/>
            <p14:sldId id="908"/>
            <p14:sldId id="896"/>
            <p14:sldId id="972"/>
            <p14:sldId id="976"/>
            <p14:sldId id="891"/>
            <p14:sldId id="965"/>
            <p14:sldId id="973"/>
            <p14:sldId id="8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6600"/>
    <a:srgbClr val="FF8B8B"/>
    <a:srgbClr val="FC5104"/>
    <a:srgbClr val="F2CDA4"/>
    <a:srgbClr val="FEC5AC"/>
    <a:srgbClr val="99CC00"/>
    <a:srgbClr val="618EB3"/>
    <a:srgbClr val="90B0CA"/>
    <a:srgbClr val="738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03" autoAdjust="0"/>
    <p:restoredTop sz="94629" autoAdjust="0"/>
  </p:normalViewPr>
  <p:slideViewPr>
    <p:cSldViewPr>
      <p:cViewPr varScale="1">
        <p:scale>
          <a:sx n="143" d="100"/>
          <a:sy n="143" d="100"/>
        </p:scale>
        <p:origin x="396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8EF99-C0E7-4CEA-B2A5-3DC4D40249B6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73FD4-DAFB-4C55-BBB1-5042F46993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510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5936"/>
          </a:xfrm>
          <a:prstGeom prst="rect">
            <a:avLst/>
          </a:prstGeom>
        </p:spPr>
        <p:txBody>
          <a:bodyPr vert="horz" lIns="90970" tIns="45486" rIns="90970" bIns="4548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1"/>
            <a:ext cx="2945659" cy="495936"/>
          </a:xfrm>
          <a:prstGeom prst="rect">
            <a:avLst/>
          </a:prstGeom>
        </p:spPr>
        <p:txBody>
          <a:bodyPr vert="horz" lIns="90970" tIns="45486" rIns="90970" bIns="45486" rtlCol="0"/>
          <a:lstStyle>
            <a:lvl1pPr algn="r">
              <a:defRPr sz="1200"/>
            </a:lvl1pPr>
          </a:lstStyle>
          <a:p>
            <a:fld id="{3B5CA776-D2F9-4BCC-9E1B-8C7730F5566A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70" tIns="45486" rIns="90970" bIns="4548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353"/>
            <a:ext cx="5438140" cy="4468176"/>
          </a:xfrm>
          <a:prstGeom prst="rect">
            <a:avLst/>
          </a:prstGeom>
        </p:spPr>
        <p:txBody>
          <a:bodyPr vert="horz" lIns="90970" tIns="45486" rIns="90970" bIns="4548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705"/>
            <a:ext cx="2945659" cy="495936"/>
          </a:xfrm>
          <a:prstGeom prst="rect">
            <a:avLst/>
          </a:prstGeom>
        </p:spPr>
        <p:txBody>
          <a:bodyPr vert="horz" lIns="90970" tIns="45486" rIns="90970" bIns="4548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30705"/>
            <a:ext cx="2945659" cy="495936"/>
          </a:xfrm>
          <a:prstGeom prst="rect">
            <a:avLst/>
          </a:prstGeom>
        </p:spPr>
        <p:txBody>
          <a:bodyPr vert="horz" lIns="90970" tIns="45486" rIns="90970" bIns="45486" rtlCol="0" anchor="b"/>
          <a:lstStyle>
            <a:lvl1pPr algn="r">
              <a:defRPr sz="1200"/>
            </a:lvl1pPr>
          </a:lstStyle>
          <a:p>
            <a:fld id="{DE2D9AC2-7A70-4389-858A-F0B70531BC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59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217" indent="-287776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102" indent="-230220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544" indent="-230220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1984" indent="-230220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426" indent="-23022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2867" indent="-23022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3308" indent="-23022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3749" indent="-23022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2876F-1CDC-4D78-BEB2-870F76341D5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031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368" indent="-287833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335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868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402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936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470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4003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537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186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368" indent="-287833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335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868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402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936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470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4003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537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834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368" indent="-287833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335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868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402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936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470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4003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537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287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293" indent="-287804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220" indent="-230244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707" indent="-230244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194" indent="-230244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682" indent="-23024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170" indent="-23024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3657" indent="-23024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145" indent="-23024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3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509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368" indent="-287833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335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868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402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936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470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4003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537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077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368" indent="-287833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335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868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402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936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470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4003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537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509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293" indent="-287804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220" indent="-230244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707" indent="-230244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194" indent="-230244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682" indent="-23024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170" indent="-23024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3657" indent="-23024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145" indent="-23024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3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761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293" indent="-287804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220" indent="-230244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707" indent="-230244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194" indent="-230244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682" indent="-23024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170" indent="-23024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3657" indent="-23024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145" indent="-23024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3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189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217" indent="-287776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102" indent="-230220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544" indent="-230220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1984" indent="-230220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426" indent="-23022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2867" indent="-23022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3308" indent="-23022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3749" indent="-23022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2876F-1CDC-4D78-BEB2-870F76341D5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164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368" indent="-287833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335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868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401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935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469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4002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536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3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073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368" indent="-287833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335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868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401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935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469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4002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536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3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840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368" indent="-287833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335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868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401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935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469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4002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536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3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840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8287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443" indent="-287862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450" indent="-230290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2029" indent="-230290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609" indent="-230290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3189" indent="-23029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769" indent="-23029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4348" indent="-23029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928" indent="-23029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849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368" indent="-287833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335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868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402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936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470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4003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537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CCCDBF-3184-405B-8B1E-5624FFA5CE7C}" type="slidenum">
              <a:rPr lang="ru-RU" altLang="ru-RU" sz="1200" u="none"/>
              <a:pPr eaLnBrk="1" hangingPunct="1"/>
              <a:t>6</a:t>
            </a:fld>
            <a:endParaRPr lang="ru-RU" altLang="ru-RU" sz="1200" u="none"/>
          </a:p>
        </p:txBody>
      </p:sp>
    </p:spTree>
    <p:extLst>
      <p:ext uri="{BB962C8B-B14F-4D97-AF65-F5344CB8AC3E}">
        <p14:creationId xmlns:p14="http://schemas.microsoft.com/office/powerpoint/2010/main" val="2159236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368" indent="-287833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335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868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402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936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470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4003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537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834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368" indent="-287833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335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868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402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936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470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4003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537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834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368" indent="-287833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335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868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402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936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470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4003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537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834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7683500" y="4800601"/>
            <a:ext cx="1079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rgbClr val="CC3300"/>
                </a:solidFill>
                <a:latin typeface="Arial" charset="0"/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81000" y="1714500"/>
            <a:ext cx="5638800" cy="2857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200150"/>
            <a:ext cx="5638800" cy="511969"/>
          </a:xfrm>
        </p:spPr>
        <p:txBody>
          <a:bodyPr/>
          <a:lstStyle>
            <a:lvl1pPr algn="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E3558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FAF41-3B1F-4396-80CA-0516AE6EF06E}" type="slidenum">
              <a:rPr lang="en-US">
                <a:solidFill>
                  <a:srgbClr val="0E355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20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196975" y="342901"/>
            <a:ext cx="4114800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841082"/>
            <a:ext cx="2133600" cy="18335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u="none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E3558"/>
              </a:solidFill>
            </a:endParaRPr>
          </a:p>
        </p:txBody>
      </p:sp>
      <p:sp>
        <p:nvSpPr>
          <p:cNvPr id="2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4841082"/>
            <a:ext cx="1981200" cy="18335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u="none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2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4841082"/>
            <a:ext cx="2133600" cy="18335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u="none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79AE3F-6FF9-470E-BFFE-1F032F8017C9}" type="slidenum">
              <a:rPr lang="en-US">
                <a:solidFill>
                  <a:srgbClr val="0E355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94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3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6.png"/><Relationship Id="rId5" Type="http://schemas.microsoft.com/office/2007/relationships/hdphoto" Target="../media/hdphoto6.wdp"/><Relationship Id="rId10" Type="http://schemas.openxmlformats.org/officeDocument/2006/relationships/image" Target="../media/image5.jpe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6.png"/><Relationship Id="rId4" Type="http://schemas.openxmlformats.org/officeDocument/2006/relationships/image" Target="../media/image47.png"/><Relationship Id="rId9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10.wdp"/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microsoft.com/office/2007/relationships/hdphoto" Target="../media/hdphoto9.wdp"/><Relationship Id="rId5" Type="http://schemas.openxmlformats.org/officeDocument/2006/relationships/image" Target="../media/image6.png"/><Relationship Id="rId10" Type="http://schemas.openxmlformats.org/officeDocument/2006/relationships/image" Target="../media/image54.png"/><Relationship Id="rId4" Type="http://schemas.openxmlformats.org/officeDocument/2006/relationships/image" Target="../media/image5.jpe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6.png"/><Relationship Id="rId10" Type="http://schemas.openxmlformats.org/officeDocument/2006/relationships/image" Target="../media/image59.png"/><Relationship Id="rId4" Type="http://schemas.openxmlformats.org/officeDocument/2006/relationships/image" Target="../media/image5.jpeg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.png"/><Relationship Id="rId10" Type="http://schemas.openxmlformats.org/officeDocument/2006/relationships/image" Target="../media/image70.jpeg"/><Relationship Id="rId4" Type="http://schemas.openxmlformats.org/officeDocument/2006/relationships/image" Target="../media/image5.jpe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5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microsoft.com/office/2007/relationships/hdphoto" Target="../media/hdphoto5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6.png"/><Relationship Id="rId4" Type="http://schemas.openxmlformats.org/officeDocument/2006/relationships/image" Target="../media/image27.png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2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6.png"/><Relationship Id="rId4" Type="http://schemas.openxmlformats.org/officeDocument/2006/relationships/image" Target="../media/image33.jpe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6.png"/><Relationship Id="rId4" Type="http://schemas.openxmlformats.org/officeDocument/2006/relationships/image" Target="../media/image37.jpeg"/><Relationship Id="rId9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4000">
              <a:schemeClr val="accent4">
                <a:lumMod val="75000"/>
                <a:lumOff val="25000"/>
              </a:schemeClr>
            </a:gs>
            <a:gs pos="95946">
              <a:schemeClr val="tx1">
                <a:lumMod val="60000"/>
                <a:lumOff val="40000"/>
                <a:alpha val="0"/>
              </a:schemeClr>
            </a:gs>
            <a:gs pos="62000">
              <a:schemeClr val="accent3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8300" y="1923678"/>
            <a:ext cx="8460556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E3558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О деятельности Инспекции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E3558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в части контроля размещения транспортных средств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E3558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на внутриквартальных территориях</a:t>
            </a:r>
          </a:p>
        </p:txBody>
      </p:sp>
      <p:sp>
        <p:nvSpPr>
          <p:cNvPr id="2" name="AutoShape 2" descr="Фотографи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E355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2" descr="C:\Users\1\Desktop\Герб 2.png">
            <a:extLst>
              <a:ext uri="{FF2B5EF4-FFF2-40B4-BE49-F238E27FC236}">
                <a16:creationId xmlns:a16="http://schemas.microsoft.com/office/drawing/2014/main" id="{4DEF2141-32BE-48B9-A4CF-54036C2E4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48974"/>
            <a:ext cx="615020" cy="65056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77013" y="463067"/>
            <a:ext cx="1479934" cy="57719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8079900-2BBB-46F2-B704-3D20446D54C5}"/>
              </a:ext>
            </a:extLst>
          </p:cNvPr>
          <p:cNvSpPr/>
          <p:nvPr/>
        </p:nvSpPr>
        <p:spPr>
          <a:xfrm>
            <a:off x="798804" y="173843"/>
            <a:ext cx="8525724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Правительство Санкт-Петербурга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Государственная административно-техническая инспекция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E59B63-D087-42CF-8A88-46501964BCBC}"/>
              </a:ext>
            </a:extLst>
          </p:cNvPr>
          <p:cNvSpPr/>
          <p:nvPr/>
        </p:nvSpPr>
        <p:spPr>
          <a:xfrm>
            <a:off x="3491880" y="4605156"/>
            <a:ext cx="561549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300" dirty="0">
                <a:solidFill>
                  <a:schemeClr val="tx1">
                    <a:lumMod val="75000"/>
                  </a:schemeClr>
                </a:solidFill>
              </a:rPr>
              <a:t>Ковалев Алексей Константинович,</a:t>
            </a:r>
          </a:p>
          <a:p>
            <a:pPr algn="r"/>
            <a:r>
              <a:rPr lang="ru-RU" sz="1300" dirty="0">
                <a:solidFill>
                  <a:schemeClr val="tx1">
                    <a:lumMod val="75000"/>
                  </a:schemeClr>
                </a:solidFill>
              </a:rPr>
              <a:t>начальник сектора контроля размещения транспортных средств ГАТИ</a:t>
            </a:r>
          </a:p>
        </p:txBody>
      </p:sp>
    </p:spTree>
    <p:extLst>
      <p:ext uri="{BB962C8B-B14F-4D97-AF65-F5344CB8AC3E}">
        <p14:creationId xmlns:p14="http://schemas.microsoft.com/office/powerpoint/2010/main" val="3151876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4">
                <a:lumMod val="25000"/>
                <a:lumOff val="75000"/>
              </a:schemeClr>
            </a:gs>
            <a:gs pos="15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8"/>
            <a:ext cx="2287578" cy="6006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EFAAF0-409C-4158-B901-34151BFA5D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19"/>
          <a:stretch/>
        </p:blipFill>
        <p:spPr>
          <a:xfrm>
            <a:off x="28822" y="696786"/>
            <a:ext cx="3113756" cy="19332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CC520B-9F86-4BF2-B6B7-6B61E64515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5"/>
          <a:stretch/>
        </p:blipFill>
        <p:spPr>
          <a:xfrm>
            <a:off x="5994749" y="706408"/>
            <a:ext cx="3107031" cy="19184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717F49-53E4-49D4-A97A-F0ECF3787D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9"/>
          <a:stretch/>
        </p:blipFill>
        <p:spPr>
          <a:xfrm>
            <a:off x="5994749" y="2772732"/>
            <a:ext cx="3107031" cy="19660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D7CC04-833D-4AAF-8775-4F5595CD62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4"/>
          <a:stretch/>
        </p:blipFill>
        <p:spPr>
          <a:xfrm>
            <a:off x="46584" y="2772733"/>
            <a:ext cx="3088185" cy="196608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07704B-F489-4732-BCBC-88D4EBE214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465" y="1213672"/>
            <a:ext cx="3088184" cy="2836288"/>
          </a:xfrm>
          <a:prstGeom prst="rect">
            <a:avLst/>
          </a:prstGeom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3B5C5A02-7BCE-4C8E-B532-60CA96662696}"/>
              </a:ext>
            </a:extLst>
          </p:cNvPr>
          <p:cNvSpPr/>
          <p:nvPr/>
        </p:nvSpPr>
        <p:spPr>
          <a:xfrm>
            <a:off x="53258" y="741421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138C151-75ED-42BC-A5A7-F3CFBEB46447}"/>
              </a:ext>
            </a:extLst>
          </p:cNvPr>
          <p:cNvSpPr/>
          <p:nvPr/>
        </p:nvSpPr>
        <p:spPr>
          <a:xfrm>
            <a:off x="8860516" y="741421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01591B70-8CC6-4814-9AFA-E9D4699F9B11}"/>
              </a:ext>
            </a:extLst>
          </p:cNvPr>
          <p:cNvSpPr/>
          <p:nvPr/>
        </p:nvSpPr>
        <p:spPr>
          <a:xfrm>
            <a:off x="8850307" y="2826412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9EEB2D6C-5906-4100-BF8C-4BE719500F22}"/>
              </a:ext>
            </a:extLst>
          </p:cNvPr>
          <p:cNvSpPr/>
          <p:nvPr/>
        </p:nvSpPr>
        <p:spPr>
          <a:xfrm>
            <a:off x="58293" y="2826412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3636A7-6CA3-40E5-AC93-7F7E4BB03534}"/>
              </a:ext>
            </a:extLst>
          </p:cNvPr>
          <p:cNvSpPr txBox="1"/>
          <p:nvPr/>
        </p:nvSpPr>
        <p:spPr>
          <a:xfrm>
            <a:off x="2483768" y="99168"/>
            <a:ext cx="6624736" cy="33855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cs typeface="Times New Roman" panose="02020603050405020304" pitchFamily="18" charset="0"/>
              </a:defRPr>
            </a:lvl1pPr>
          </a:lstStyle>
          <a:p>
            <a:r>
              <a:rPr lang="ru-RU" dirty="0" err="1"/>
              <a:t>Пловдивская</a:t>
            </a:r>
            <a:r>
              <a:rPr lang="ru-RU" dirty="0"/>
              <a:t> ул., </a:t>
            </a:r>
            <a:r>
              <a:rPr lang="ru-RU" dirty="0" err="1"/>
              <a:t>Купчинская</a:t>
            </a:r>
            <a:r>
              <a:rPr lang="ru-RU" dirty="0"/>
              <a:t> ул., Малая Каштановая аллея </a:t>
            </a:r>
          </a:p>
        </p:txBody>
      </p:sp>
      <p:pic>
        <p:nvPicPr>
          <p:cNvPr id="19" name="Picture 16" descr="C:\t\Доклад\pic6.jpg">
            <a:extLst>
              <a:ext uri="{FF2B5EF4-FFF2-40B4-BE49-F238E27FC236}">
                <a16:creationId xmlns:a16="http://schemas.microsoft.com/office/drawing/2014/main" id="{5AE6CBA5-1841-4614-A9B3-233E4548B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D19590B-7068-474C-B5D3-C32B25561218}"/>
              </a:ext>
            </a:extLst>
          </p:cNvPr>
          <p:cNvGrpSpPr/>
          <p:nvPr/>
        </p:nvGrpSpPr>
        <p:grpSpPr>
          <a:xfrm>
            <a:off x="53258" y="4803982"/>
            <a:ext cx="5958902" cy="349928"/>
            <a:chOff x="72008" y="4578381"/>
            <a:chExt cx="9125250" cy="578691"/>
          </a:xfrm>
        </p:grpSpPr>
        <p:pic>
          <p:nvPicPr>
            <p:cNvPr id="21" name="Picture 2" descr="C:\Users\1\Desktop\Герб 2.png">
              <a:extLst>
                <a:ext uri="{FF2B5EF4-FFF2-40B4-BE49-F238E27FC236}">
                  <a16:creationId xmlns:a16="http://schemas.microsoft.com/office/drawing/2014/main" id="{771BD0F7-8715-4E33-86A4-9DEFAFB3FC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9924E489-DE9A-4643-848C-46ADE666714A}"/>
                </a:ext>
              </a:extLst>
            </p:cNvPr>
            <p:cNvSpPr/>
            <p:nvPr/>
          </p:nvSpPr>
          <p:spPr>
            <a:xfrm>
              <a:off x="671534" y="4584473"/>
              <a:ext cx="8525724" cy="572599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pic>
        <p:nvPicPr>
          <p:cNvPr id="28" name="Picture 16" descr="C:\t\Доклад\pic6.jpg">
            <a:extLst>
              <a:ext uri="{FF2B5EF4-FFF2-40B4-BE49-F238E27FC236}">
                <a16:creationId xmlns:a16="http://schemas.microsoft.com/office/drawing/2014/main" id="{312FE727-F621-4C15-BFE6-D4F0A28CD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6F60776-C471-4ED3-8DF8-05F70FF1B141}"/>
              </a:ext>
            </a:extLst>
          </p:cNvPr>
          <p:cNvGrpSpPr/>
          <p:nvPr/>
        </p:nvGrpSpPr>
        <p:grpSpPr>
          <a:xfrm>
            <a:off x="53258" y="4803983"/>
            <a:ext cx="5958902" cy="345119"/>
            <a:chOff x="72008" y="4578381"/>
            <a:chExt cx="9125250" cy="570738"/>
          </a:xfrm>
        </p:grpSpPr>
        <p:pic>
          <p:nvPicPr>
            <p:cNvPr id="30" name="Picture 2" descr="C:\Users\1\Desktop\Герб 2.png">
              <a:extLst>
                <a:ext uri="{FF2B5EF4-FFF2-40B4-BE49-F238E27FC236}">
                  <a16:creationId xmlns:a16="http://schemas.microsoft.com/office/drawing/2014/main" id="{F42A5D9E-EC3D-4CF3-A569-E93FD6BAD4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816EED04-F18D-4745-ABA4-54713312B076}"/>
                </a:ext>
              </a:extLst>
            </p:cNvPr>
            <p:cNvSpPr/>
            <p:nvPr/>
          </p:nvSpPr>
          <p:spPr>
            <a:xfrm>
              <a:off x="671534" y="4609676"/>
              <a:ext cx="8525724" cy="52170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9011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4">
                <a:lumMod val="25000"/>
                <a:lumOff val="75000"/>
              </a:schemeClr>
            </a:gs>
            <a:gs pos="15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8"/>
            <a:ext cx="2287578" cy="6006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968342A-6017-4852-9BA7-68808BC8FFC8}"/>
              </a:ext>
            </a:extLst>
          </p:cNvPr>
          <p:cNvSpPr txBox="1"/>
          <p:nvPr/>
        </p:nvSpPr>
        <p:spPr>
          <a:xfrm>
            <a:off x="2339752" y="99168"/>
            <a:ext cx="6768752" cy="3231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Коммуны ул. – Ударников пр. – Лазо ул. – Отечественная ул.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4" t="20124" r="24652" b="3704"/>
          <a:stretch/>
        </p:blipFill>
        <p:spPr bwMode="auto">
          <a:xfrm>
            <a:off x="3088541" y="1414899"/>
            <a:ext cx="2995627" cy="252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\\L1024\com\Твое-Мое\ФОТО\2022\8август\30.08.2022\IMG_20220830_1109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2"/>
          <a:stretch/>
        </p:blipFill>
        <p:spPr bwMode="auto">
          <a:xfrm>
            <a:off x="58293" y="699542"/>
            <a:ext cx="2939726" cy="201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L1024\com\Твое-Мое\ФОТО\2022\8август\30.08.2022\IMG_20220830_11154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5"/>
          <a:stretch/>
        </p:blipFill>
        <p:spPr bwMode="auto">
          <a:xfrm>
            <a:off x="60550" y="2782399"/>
            <a:ext cx="2939726" cy="194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L1024\com\Твое-Мое\ФОТО\2022\8август\30.08.2022\IMG_20220830_11162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2"/>
          <a:stretch/>
        </p:blipFill>
        <p:spPr bwMode="auto">
          <a:xfrm>
            <a:off x="6126605" y="699542"/>
            <a:ext cx="2939726" cy="201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9321821B-A744-4E05-8B97-1DD48B5859AC}"/>
              </a:ext>
            </a:extLst>
          </p:cNvPr>
          <p:cNvSpPr/>
          <p:nvPr/>
        </p:nvSpPr>
        <p:spPr>
          <a:xfrm>
            <a:off x="53258" y="741421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B316834C-D1DD-4E56-832B-556D5C6FB597}"/>
              </a:ext>
            </a:extLst>
          </p:cNvPr>
          <p:cNvSpPr/>
          <p:nvPr/>
        </p:nvSpPr>
        <p:spPr>
          <a:xfrm>
            <a:off x="58293" y="2826412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62A6E34E-AAA3-4CF0-AC86-8B4B1C7F4FF9}"/>
              </a:ext>
            </a:extLst>
          </p:cNvPr>
          <p:cNvSpPr/>
          <p:nvPr/>
        </p:nvSpPr>
        <p:spPr>
          <a:xfrm>
            <a:off x="8860516" y="741421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5" name="Picture 7" descr="\\L1024\com\Твое-Мое\ФОТО\2022\8август\30.08.2022\IMG_20220830_11195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2"/>
          <a:stretch/>
        </p:blipFill>
        <p:spPr bwMode="auto">
          <a:xfrm>
            <a:off x="6126606" y="2782399"/>
            <a:ext cx="2939725" cy="193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3D22B2AE-A43C-40EA-A32F-D5A3A1B8179E}"/>
              </a:ext>
            </a:extLst>
          </p:cNvPr>
          <p:cNvSpPr/>
          <p:nvPr/>
        </p:nvSpPr>
        <p:spPr>
          <a:xfrm>
            <a:off x="8850307" y="2826412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6" descr="C:\t\Доклад\pic6.jpg">
            <a:extLst>
              <a:ext uri="{FF2B5EF4-FFF2-40B4-BE49-F238E27FC236}">
                <a16:creationId xmlns:a16="http://schemas.microsoft.com/office/drawing/2014/main" id="{90D96D08-C47E-4ACA-9769-F50BA8C52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07606FE-5521-4DF4-8827-3B4C9FC21B91}"/>
              </a:ext>
            </a:extLst>
          </p:cNvPr>
          <p:cNvGrpSpPr/>
          <p:nvPr/>
        </p:nvGrpSpPr>
        <p:grpSpPr>
          <a:xfrm>
            <a:off x="53258" y="4803982"/>
            <a:ext cx="5958902" cy="349928"/>
            <a:chOff x="72008" y="4578381"/>
            <a:chExt cx="9125250" cy="578691"/>
          </a:xfrm>
        </p:grpSpPr>
        <p:pic>
          <p:nvPicPr>
            <p:cNvPr id="21" name="Picture 2" descr="C:\Users\1\Desktop\Герб 2.png">
              <a:extLst>
                <a:ext uri="{FF2B5EF4-FFF2-40B4-BE49-F238E27FC236}">
                  <a16:creationId xmlns:a16="http://schemas.microsoft.com/office/drawing/2014/main" id="{418AA554-807B-41C6-BC96-AA5E68A930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A9304057-BB37-412D-88E3-E57BF440334D}"/>
                </a:ext>
              </a:extLst>
            </p:cNvPr>
            <p:cNvSpPr/>
            <p:nvPr/>
          </p:nvSpPr>
          <p:spPr>
            <a:xfrm>
              <a:off x="671534" y="4584473"/>
              <a:ext cx="8525724" cy="572599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pic>
        <p:nvPicPr>
          <p:cNvPr id="28" name="Picture 16" descr="C:\t\Доклад\pic6.jpg">
            <a:extLst>
              <a:ext uri="{FF2B5EF4-FFF2-40B4-BE49-F238E27FC236}">
                <a16:creationId xmlns:a16="http://schemas.microsoft.com/office/drawing/2014/main" id="{B45011A6-EE78-453B-A2D4-2E876874F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F06FF17F-6211-41E6-A1C0-30DFEE3F04CE}"/>
              </a:ext>
            </a:extLst>
          </p:cNvPr>
          <p:cNvGrpSpPr/>
          <p:nvPr/>
        </p:nvGrpSpPr>
        <p:grpSpPr>
          <a:xfrm>
            <a:off x="53258" y="4803983"/>
            <a:ext cx="5958902" cy="345119"/>
            <a:chOff x="72008" y="4578381"/>
            <a:chExt cx="9125250" cy="570738"/>
          </a:xfrm>
        </p:grpSpPr>
        <p:pic>
          <p:nvPicPr>
            <p:cNvPr id="30" name="Picture 2" descr="C:\Users\1\Desktop\Герб 2.png">
              <a:extLst>
                <a:ext uri="{FF2B5EF4-FFF2-40B4-BE49-F238E27FC236}">
                  <a16:creationId xmlns:a16="http://schemas.microsoft.com/office/drawing/2014/main" id="{83709C94-FF84-4DB7-8DDE-B1A00828E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8903D9B-26C5-4758-9D22-5779B845C810}"/>
                </a:ext>
              </a:extLst>
            </p:cNvPr>
            <p:cNvSpPr/>
            <p:nvPr/>
          </p:nvSpPr>
          <p:spPr>
            <a:xfrm>
              <a:off x="671534" y="4609676"/>
              <a:ext cx="8525724" cy="52170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3022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4">
                <a:lumMod val="25000"/>
                <a:lumOff val="75000"/>
              </a:schemeClr>
            </a:gs>
            <a:gs pos="15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8"/>
            <a:ext cx="2287578" cy="600695"/>
          </a:xfrm>
          <a:prstGeom prst="rect">
            <a:avLst/>
          </a:prstGeom>
        </p:spPr>
      </p:pic>
      <p:pic>
        <p:nvPicPr>
          <p:cNvPr id="15" name="Picture 16" descr="C:\t\Доклад\pic6.jpg">
            <a:extLst>
              <a:ext uri="{FF2B5EF4-FFF2-40B4-BE49-F238E27FC236}">
                <a16:creationId xmlns:a16="http://schemas.microsoft.com/office/drawing/2014/main" id="{4690F29C-FF85-41D7-AAF9-EDA64DDB8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FD629AC-80DD-4E45-AEC3-E4EDF9A123E1}"/>
              </a:ext>
            </a:extLst>
          </p:cNvPr>
          <p:cNvGrpSpPr/>
          <p:nvPr/>
        </p:nvGrpSpPr>
        <p:grpSpPr>
          <a:xfrm>
            <a:off x="53258" y="4803982"/>
            <a:ext cx="5958902" cy="349928"/>
            <a:chOff x="72008" y="4578381"/>
            <a:chExt cx="9125250" cy="578691"/>
          </a:xfrm>
        </p:grpSpPr>
        <p:pic>
          <p:nvPicPr>
            <p:cNvPr id="17" name="Picture 2" descr="C:\Users\1\Desktop\Герб 2.png">
              <a:extLst>
                <a:ext uri="{FF2B5EF4-FFF2-40B4-BE49-F238E27FC236}">
                  <a16:creationId xmlns:a16="http://schemas.microsoft.com/office/drawing/2014/main" id="{2A4EA73B-1227-4E54-A9EC-C24A9E2B2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64C3FF0-8D22-4F0A-9D9E-E8C517E23616}"/>
                </a:ext>
              </a:extLst>
            </p:cNvPr>
            <p:cNvSpPr/>
            <p:nvPr/>
          </p:nvSpPr>
          <p:spPr>
            <a:xfrm>
              <a:off x="671534" y="4584473"/>
              <a:ext cx="8525724" cy="572599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pic>
        <p:nvPicPr>
          <p:cNvPr id="20" name="Picture 16" descr="C:\t\Доклад\pic6.jpg">
            <a:extLst>
              <a:ext uri="{FF2B5EF4-FFF2-40B4-BE49-F238E27FC236}">
                <a16:creationId xmlns:a16="http://schemas.microsoft.com/office/drawing/2014/main" id="{C968B2CB-A884-4723-8D7B-5C5560766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D2EBAAC-F91A-40C9-9A81-32A9A774E83F}"/>
              </a:ext>
            </a:extLst>
          </p:cNvPr>
          <p:cNvGrpSpPr/>
          <p:nvPr/>
        </p:nvGrpSpPr>
        <p:grpSpPr>
          <a:xfrm>
            <a:off x="53258" y="4803983"/>
            <a:ext cx="5958902" cy="345119"/>
            <a:chOff x="72008" y="4578381"/>
            <a:chExt cx="9125250" cy="570738"/>
          </a:xfrm>
        </p:grpSpPr>
        <p:pic>
          <p:nvPicPr>
            <p:cNvPr id="27" name="Picture 2" descr="C:\Users\1\Desktop\Герб 2.png">
              <a:extLst>
                <a:ext uri="{FF2B5EF4-FFF2-40B4-BE49-F238E27FC236}">
                  <a16:creationId xmlns:a16="http://schemas.microsoft.com/office/drawing/2014/main" id="{EA864940-3CA0-4ED1-A6D8-CB6C8D0C2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DE1EAB30-1AA4-4A4B-8A9F-2DBB0F95CD62}"/>
                </a:ext>
              </a:extLst>
            </p:cNvPr>
            <p:cNvSpPr/>
            <p:nvPr/>
          </p:nvSpPr>
          <p:spPr>
            <a:xfrm>
              <a:off x="671534" y="4609676"/>
              <a:ext cx="8525724" cy="52170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6799789-BFF3-4906-A438-B8B0EA7E30CC}"/>
              </a:ext>
            </a:extLst>
          </p:cNvPr>
          <p:cNvSpPr txBox="1"/>
          <p:nvPr/>
        </p:nvSpPr>
        <p:spPr>
          <a:xfrm>
            <a:off x="2277116" y="99168"/>
            <a:ext cx="6866884" cy="33855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Реализация мероприятий по благоустройству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FCAC6F-53FF-4018-8BBD-6FBD5CCFD70C}"/>
              </a:ext>
            </a:extLst>
          </p:cNvPr>
          <p:cNvSpPr txBox="1"/>
          <p:nvPr/>
        </p:nvSpPr>
        <p:spPr>
          <a:xfrm>
            <a:off x="3167844" y="1848476"/>
            <a:ext cx="2781913" cy="144654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сад Ивана Фомина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(ЗНОП городского значения)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0E3558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E3558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АО «СПП «Выборгское»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E3558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проведение ремонтных работ по восстановлению травяного покрытия (газона)</a:t>
            </a:r>
          </a:p>
        </p:txBody>
      </p:sp>
      <p:sp>
        <p:nvSpPr>
          <p:cNvPr id="30" name="Стрелка вправо 29"/>
          <p:cNvSpPr/>
          <p:nvPr/>
        </p:nvSpPr>
        <p:spPr>
          <a:xfrm>
            <a:off x="3982737" y="3813916"/>
            <a:ext cx="1152128" cy="414018"/>
          </a:xfrm>
          <a:prstGeom prst="rightArrow">
            <a:avLst>
              <a:gd name="adj1" fmla="val 50000"/>
              <a:gd name="adj2" fmla="val 6450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1" name="Picture 3" descr="\\L1022\com\фото - было стало\ивана фомина\IMG_20220628_09414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1" t="14495"/>
          <a:stretch/>
        </p:blipFill>
        <p:spPr bwMode="auto">
          <a:xfrm>
            <a:off x="297130" y="772109"/>
            <a:ext cx="2834710" cy="188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L1022\com\фото - было стало\ивана фомина\IMG_20220628_09432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48"/>
          <a:stretch/>
        </p:blipFill>
        <p:spPr bwMode="auto">
          <a:xfrm>
            <a:off x="297130" y="2833155"/>
            <a:ext cx="2834710" cy="188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L1022\com\фото - было стало\ивана фомина\IMG_20220905_17044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48"/>
          <a:stretch/>
        </p:blipFill>
        <p:spPr bwMode="auto">
          <a:xfrm>
            <a:off x="5985762" y="744923"/>
            <a:ext cx="2834710" cy="188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L1022\com\фото - было стало\ивана фомина\IMG_20220905_17060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48"/>
          <a:stretch/>
        </p:blipFill>
        <p:spPr bwMode="auto">
          <a:xfrm>
            <a:off x="5985762" y="2836691"/>
            <a:ext cx="2834710" cy="188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83A0AA8-3DD3-4A1C-A048-31E06B796ADF}"/>
              </a:ext>
            </a:extLst>
          </p:cNvPr>
          <p:cNvSpPr txBox="1"/>
          <p:nvPr/>
        </p:nvSpPr>
        <p:spPr>
          <a:xfrm>
            <a:off x="1223805" y="2600916"/>
            <a:ext cx="981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E3558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июнь 2022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248CA1-3D1D-4DC9-AFDF-09E82E7DF1D2}"/>
              </a:ext>
            </a:extLst>
          </p:cNvPr>
          <p:cNvSpPr txBox="1"/>
          <p:nvPr/>
        </p:nvSpPr>
        <p:spPr>
          <a:xfrm>
            <a:off x="6763358" y="2592427"/>
            <a:ext cx="1279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E3558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сентябрь 2022</a:t>
            </a:r>
          </a:p>
        </p:txBody>
      </p:sp>
    </p:spTree>
    <p:extLst>
      <p:ext uri="{BB962C8B-B14F-4D97-AF65-F5344CB8AC3E}">
        <p14:creationId xmlns:p14="http://schemas.microsoft.com/office/powerpoint/2010/main" val="30323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4">
                <a:lumMod val="25000"/>
                <a:lumOff val="75000"/>
              </a:schemeClr>
            </a:gs>
            <a:gs pos="15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8"/>
            <a:ext cx="2287578" cy="600695"/>
          </a:xfrm>
          <a:prstGeom prst="rect">
            <a:avLst/>
          </a:prstGeom>
        </p:spPr>
      </p:pic>
      <p:pic>
        <p:nvPicPr>
          <p:cNvPr id="15" name="Picture 16" descr="C:\t\Доклад\pic6.jpg">
            <a:extLst>
              <a:ext uri="{FF2B5EF4-FFF2-40B4-BE49-F238E27FC236}">
                <a16:creationId xmlns:a16="http://schemas.microsoft.com/office/drawing/2014/main" id="{4690F29C-FF85-41D7-AAF9-EDA64DDB8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FD629AC-80DD-4E45-AEC3-E4EDF9A123E1}"/>
              </a:ext>
            </a:extLst>
          </p:cNvPr>
          <p:cNvGrpSpPr/>
          <p:nvPr/>
        </p:nvGrpSpPr>
        <p:grpSpPr>
          <a:xfrm>
            <a:off x="53258" y="4803982"/>
            <a:ext cx="5958902" cy="349928"/>
            <a:chOff x="72008" y="4578381"/>
            <a:chExt cx="9125250" cy="578691"/>
          </a:xfrm>
        </p:grpSpPr>
        <p:pic>
          <p:nvPicPr>
            <p:cNvPr id="17" name="Picture 2" descr="C:\Users\1\Desktop\Герб 2.png">
              <a:extLst>
                <a:ext uri="{FF2B5EF4-FFF2-40B4-BE49-F238E27FC236}">
                  <a16:creationId xmlns:a16="http://schemas.microsoft.com/office/drawing/2014/main" id="{2A4EA73B-1227-4E54-A9EC-C24A9E2B2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64C3FF0-8D22-4F0A-9D9E-E8C517E23616}"/>
                </a:ext>
              </a:extLst>
            </p:cNvPr>
            <p:cNvSpPr/>
            <p:nvPr/>
          </p:nvSpPr>
          <p:spPr>
            <a:xfrm>
              <a:off x="671534" y="4584473"/>
              <a:ext cx="8525724" cy="572599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pic>
        <p:nvPicPr>
          <p:cNvPr id="20" name="Picture 16" descr="C:\t\Доклад\pic6.jpg">
            <a:extLst>
              <a:ext uri="{FF2B5EF4-FFF2-40B4-BE49-F238E27FC236}">
                <a16:creationId xmlns:a16="http://schemas.microsoft.com/office/drawing/2014/main" id="{C968B2CB-A884-4723-8D7B-5C5560766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D2EBAAC-F91A-40C9-9A81-32A9A774E83F}"/>
              </a:ext>
            </a:extLst>
          </p:cNvPr>
          <p:cNvGrpSpPr/>
          <p:nvPr/>
        </p:nvGrpSpPr>
        <p:grpSpPr>
          <a:xfrm>
            <a:off x="53258" y="4803983"/>
            <a:ext cx="5958902" cy="345119"/>
            <a:chOff x="72008" y="4578381"/>
            <a:chExt cx="9125250" cy="570738"/>
          </a:xfrm>
        </p:grpSpPr>
        <p:pic>
          <p:nvPicPr>
            <p:cNvPr id="27" name="Picture 2" descr="C:\Users\1\Desktop\Герб 2.png">
              <a:extLst>
                <a:ext uri="{FF2B5EF4-FFF2-40B4-BE49-F238E27FC236}">
                  <a16:creationId xmlns:a16="http://schemas.microsoft.com/office/drawing/2014/main" id="{EA864940-3CA0-4ED1-A6D8-CB6C8D0C2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DE1EAB30-1AA4-4A4B-8A9F-2DBB0F95CD62}"/>
                </a:ext>
              </a:extLst>
            </p:cNvPr>
            <p:cNvSpPr/>
            <p:nvPr/>
          </p:nvSpPr>
          <p:spPr>
            <a:xfrm>
              <a:off x="671534" y="4609676"/>
              <a:ext cx="8525724" cy="52170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6799789-BFF3-4906-A438-B8B0EA7E30CC}"/>
              </a:ext>
            </a:extLst>
          </p:cNvPr>
          <p:cNvSpPr txBox="1"/>
          <p:nvPr/>
        </p:nvSpPr>
        <p:spPr>
          <a:xfrm>
            <a:off x="2277116" y="99168"/>
            <a:ext cx="6866884" cy="33855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Реализация мероприятий по благоустройству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FCAC6F-53FF-4018-8BBD-6FBD5CCFD70C}"/>
              </a:ext>
            </a:extLst>
          </p:cNvPr>
          <p:cNvSpPr txBox="1"/>
          <p:nvPr/>
        </p:nvSpPr>
        <p:spPr>
          <a:xfrm>
            <a:off x="6669318" y="1762100"/>
            <a:ext cx="2474682" cy="8156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Красносельский район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" b="0" i="0" u="none" strike="noStrike" kern="1200" cap="none" spc="0" normalizeH="0" baseline="0" noProof="0" dirty="0">
              <a:ln>
                <a:noFill/>
              </a:ln>
              <a:solidFill>
                <a:srgbClr val="0E3558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пр. Маршала Жукова, д. 33, к.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0E3558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МА МО Юго-Запад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t="44" r="14592" b="-44"/>
          <a:stretch/>
        </p:blipFill>
        <p:spPr bwMode="auto">
          <a:xfrm>
            <a:off x="3679538" y="2811429"/>
            <a:ext cx="3014721" cy="179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10065"/>
          <a:stretch/>
        </p:blipFill>
        <p:spPr bwMode="auto">
          <a:xfrm>
            <a:off x="179512" y="2811428"/>
            <a:ext cx="3016491" cy="179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FCAC6F-53FF-4018-8BBD-6FBD5CCFD70C}"/>
              </a:ext>
            </a:extLst>
          </p:cNvPr>
          <p:cNvSpPr txBox="1"/>
          <p:nvPr/>
        </p:nvSpPr>
        <p:spPr>
          <a:xfrm>
            <a:off x="6681040" y="3797625"/>
            <a:ext cx="2474682" cy="8156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Кировский район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" b="0" i="0" u="none" strike="noStrike" kern="1200" cap="none" spc="0" normalizeH="0" baseline="0" noProof="0" dirty="0">
              <a:ln>
                <a:noFill/>
              </a:ln>
              <a:solidFill>
                <a:srgbClr val="0E3558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Трамвайный пр., д. 9, корп.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0E3558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МА МО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Княжево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E3558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251AA3E-2F9E-427E-87BB-26E28CD985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08000"/>
                    </a14:imgEffect>
                    <a14:imgEffect>
                      <a14:brightnessContrast bright="-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921"/>
          <a:stretch/>
        </p:blipFill>
        <p:spPr>
          <a:xfrm>
            <a:off x="183426" y="771550"/>
            <a:ext cx="3012577" cy="179900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ADDC132-F0DE-4F2A-ACBD-FFD162AC7F6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7009"/>
          <a:stretch/>
        </p:blipFill>
        <p:spPr>
          <a:xfrm>
            <a:off x="3679538" y="771550"/>
            <a:ext cx="3014721" cy="18047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89561F5-4040-4440-86CC-C2FE823AAC4B}"/>
              </a:ext>
            </a:extLst>
          </p:cNvPr>
          <p:cNvSpPr txBox="1"/>
          <p:nvPr/>
        </p:nvSpPr>
        <p:spPr>
          <a:xfrm>
            <a:off x="6044077" y="4301455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40D055-C704-443B-A884-EDAA6877AADF}"/>
              </a:ext>
            </a:extLst>
          </p:cNvPr>
          <p:cNvSpPr txBox="1"/>
          <p:nvPr/>
        </p:nvSpPr>
        <p:spPr>
          <a:xfrm>
            <a:off x="2416947" y="430145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342961-17B8-448D-86DB-BA103C63E7B1}"/>
              </a:ext>
            </a:extLst>
          </p:cNvPr>
          <p:cNvSpPr txBox="1"/>
          <p:nvPr/>
        </p:nvSpPr>
        <p:spPr>
          <a:xfrm>
            <a:off x="6038890" y="226397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C2B115-06EF-49C9-8FFC-70318377F6CD}"/>
              </a:ext>
            </a:extLst>
          </p:cNvPr>
          <p:cNvSpPr txBox="1"/>
          <p:nvPr/>
        </p:nvSpPr>
        <p:spPr>
          <a:xfrm>
            <a:off x="2411760" y="2256353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</a:p>
        </p:txBody>
      </p:sp>
      <p:sp>
        <p:nvSpPr>
          <p:cNvPr id="36" name="Стрелка вправо 29">
            <a:extLst>
              <a:ext uri="{FF2B5EF4-FFF2-40B4-BE49-F238E27FC236}">
                <a16:creationId xmlns:a16="http://schemas.microsoft.com/office/drawing/2014/main" id="{1E3FF8E1-D74E-47C1-ADAA-B9F1A125D7DA}"/>
              </a:ext>
            </a:extLst>
          </p:cNvPr>
          <p:cNvSpPr/>
          <p:nvPr/>
        </p:nvSpPr>
        <p:spPr>
          <a:xfrm>
            <a:off x="3049808" y="2273217"/>
            <a:ext cx="881740" cy="257906"/>
          </a:xfrm>
          <a:prstGeom prst="rightArrow">
            <a:avLst>
              <a:gd name="adj1" fmla="val 50000"/>
              <a:gd name="adj2" fmla="val 6450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Стрелка вправо 29">
            <a:extLst>
              <a:ext uri="{FF2B5EF4-FFF2-40B4-BE49-F238E27FC236}">
                <a16:creationId xmlns:a16="http://schemas.microsoft.com/office/drawing/2014/main" id="{8415BFBC-C718-474E-9BE5-18884FEFA004}"/>
              </a:ext>
            </a:extLst>
          </p:cNvPr>
          <p:cNvSpPr/>
          <p:nvPr/>
        </p:nvSpPr>
        <p:spPr>
          <a:xfrm>
            <a:off x="3049808" y="4314828"/>
            <a:ext cx="881740" cy="257906"/>
          </a:xfrm>
          <a:prstGeom prst="rightArrow">
            <a:avLst>
              <a:gd name="adj1" fmla="val 50000"/>
              <a:gd name="adj2" fmla="val 6450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985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4">
                <a:lumMod val="25000"/>
                <a:lumOff val="75000"/>
              </a:schemeClr>
            </a:gs>
            <a:gs pos="15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8"/>
            <a:ext cx="2287578" cy="600695"/>
          </a:xfrm>
          <a:prstGeom prst="rect">
            <a:avLst/>
          </a:prstGeom>
        </p:spPr>
      </p:pic>
      <p:pic>
        <p:nvPicPr>
          <p:cNvPr id="15" name="Picture 16" descr="C:\t\Доклад\pic6.jpg">
            <a:extLst>
              <a:ext uri="{FF2B5EF4-FFF2-40B4-BE49-F238E27FC236}">
                <a16:creationId xmlns:a16="http://schemas.microsoft.com/office/drawing/2014/main" id="{4690F29C-FF85-41D7-AAF9-EDA64DDB8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FD629AC-80DD-4E45-AEC3-E4EDF9A123E1}"/>
              </a:ext>
            </a:extLst>
          </p:cNvPr>
          <p:cNvGrpSpPr/>
          <p:nvPr/>
        </p:nvGrpSpPr>
        <p:grpSpPr>
          <a:xfrm>
            <a:off x="53258" y="4803982"/>
            <a:ext cx="5958902" cy="349928"/>
            <a:chOff x="72008" y="4578381"/>
            <a:chExt cx="9125250" cy="578691"/>
          </a:xfrm>
        </p:grpSpPr>
        <p:pic>
          <p:nvPicPr>
            <p:cNvPr id="17" name="Picture 2" descr="C:\Users\1\Desktop\Герб 2.png">
              <a:extLst>
                <a:ext uri="{FF2B5EF4-FFF2-40B4-BE49-F238E27FC236}">
                  <a16:creationId xmlns:a16="http://schemas.microsoft.com/office/drawing/2014/main" id="{2A4EA73B-1227-4E54-A9EC-C24A9E2B2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64C3FF0-8D22-4F0A-9D9E-E8C517E23616}"/>
                </a:ext>
              </a:extLst>
            </p:cNvPr>
            <p:cNvSpPr/>
            <p:nvPr/>
          </p:nvSpPr>
          <p:spPr>
            <a:xfrm>
              <a:off x="671534" y="4584473"/>
              <a:ext cx="8525724" cy="572599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pic>
        <p:nvPicPr>
          <p:cNvPr id="20" name="Picture 16" descr="C:\t\Доклад\pic6.jpg">
            <a:extLst>
              <a:ext uri="{FF2B5EF4-FFF2-40B4-BE49-F238E27FC236}">
                <a16:creationId xmlns:a16="http://schemas.microsoft.com/office/drawing/2014/main" id="{C968B2CB-A884-4723-8D7B-5C5560766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D2EBAAC-F91A-40C9-9A81-32A9A774E83F}"/>
              </a:ext>
            </a:extLst>
          </p:cNvPr>
          <p:cNvGrpSpPr/>
          <p:nvPr/>
        </p:nvGrpSpPr>
        <p:grpSpPr>
          <a:xfrm>
            <a:off x="53258" y="4803983"/>
            <a:ext cx="5958902" cy="345119"/>
            <a:chOff x="72008" y="4578381"/>
            <a:chExt cx="9125250" cy="570738"/>
          </a:xfrm>
        </p:grpSpPr>
        <p:pic>
          <p:nvPicPr>
            <p:cNvPr id="27" name="Picture 2" descr="C:\Users\1\Desktop\Герб 2.png">
              <a:extLst>
                <a:ext uri="{FF2B5EF4-FFF2-40B4-BE49-F238E27FC236}">
                  <a16:creationId xmlns:a16="http://schemas.microsoft.com/office/drawing/2014/main" id="{EA864940-3CA0-4ED1-A6D8-CB6C8D0C2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DE1EAB30-1AA4-4A4B-8A9F-2DBB0F95CD62}"/>
                </a:ext>
              </a:extLst>
            </p:cNvPr>
            <p:cNvSpPr/>
            <p:nvPr/>
          </p:nvSpPr>
          <p:spPr>
            <a:xfrm>
              <a:off x="671534" y="4609676"/>
              <a:ext cx="8525724" cy="52170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9960DA4A-3EC8-41EA-8676-3516D2BD0946}"/>
              </a:ext>
            </a:extLst>
          </p:cNvPr>
          <p:cNvSpPr txBox="1">
            <a:spLocks/>
          </p:cNvSpPr>
          <p:nvPr/>
        </p:nvSpPr>
        <p:spPr bwMode="gray">
          <a:xfrm>
            <a:off x="2269496" y="-5669"/>
            <a:ext cx="6874504" cy="62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Предоставление информации о нарушениях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F83153-0069-4458-9EA0-332D1AB27878}"/>
              </a:ext>
            </a:extLst>
          </p:cNvPr>
          <p:cNvSpPr/>
          <p:nvPr/>
        </p:nvSpPr>
        <p:spPr>
          <a:xfrm>
            <a:off x="2626594" y="1476430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http://xc.gati-online.ru/hs/z/zod5.php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DF3B8C-2278-42DE-A52B-00CC64FAF1BC}"/>
              </a:ext>
            </a:extLst>
          </p:cNvPr>
          <p:cNvSpPr/>
          <p:nvPr/>
        </p:nvSpPr>
        <p:spPr>
          <a:xfrm>
            <a:off x="400248" y="813740"/>
            <a:ext cx="83435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Подача уведомления о фактах размещения ТС на территории зеленых насаждений,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перегораживания ТС подъезда к площадке для сбора отходов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4D2560-FEB3-4564-9B73-29FFDE640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612" y="1923678"/>
            <a:ext cx="6984776" cy="264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35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4">
                <a:lumMod val="25000"/>
                <a:lumOff val="75000"/>
              </a:schemeClr>
            </a:gs>
            <a:gs pos="15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8"/>
            <a:ext cx="2287578" cy="600695"/>
          </a:xfrm>
          <a:prstGeom prst="rect">
            <a:avLst/>
          </a:prstGeom>
        </p:spPr>
      </p:pic>
      <p:pic>
        <p:nvPicPr>
          <p:cNvPr id="15" name="Picture 16" descr="C:\t\Доклад\pic6.jpg">
            <a:extLst>
              <a:ext uri="{FF2B5EF4-FFF2-40B4-BE49-F238E27FC236}">
                <a16:creationId xmlns:a16="http://schemas.microsoft.com/office/drawing/2014/main" id="{4690F29C-FF85-41D7-AAF9-EDA64DDB8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FD629AC-80DD-4E45-AEC3-E4EDF9A123E1}"/>
              </a:ext>
            </a:extLst>
          </p:cNvPr>
          <p:cNvGrpSpPr/>
          <p:nvPr/>
        </p:nvGrpSpPr>
        <p:grpSpPr>
          <a:xfrm>
            <a:off x="53258" y="4803982"/>
            <a:ext cx="5958902" cy="349928"/>
            <a:chOff x="72008" y="4578381"/>
            <a:chExt cx="9125250" cy="578691"/>
          </a:xfrm>
        </p:grpSpPr>
        <p:pic>
          <p:nvPicPr>
            <p:cNvPr id="17" name="Picture 2" descr="C:\Users\1\Desktop\Герб 2.png">
              <a:extLst>
                <a:ext uri="{FF2B5EF4-FFF2-40B4-BE49-F238E27FC236}">
                  <a16:creationId xmlns:a16="http://schemas.microsoft.com/office/drawing/2014/main" id="{2A4EA73B-1227-4E54-A9EC-C24A9E2B2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64C3FF0-8D22-4F0A-9D9E-E8C517E23616}"/>
                </a:ext>
              </a:extLst>
            </p:cNvPr>
            <p:cNvSpPr/>
            <p:nvPr/>
          </p:nvSpPr>
          <p:spPr>
            <a:xfrm>
              <a:off x="671534" y="4584473"/>
              <a:ext cx="8525724" cy="572599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pic>
        <p:nvPicPr>
          <p:cNvPr id="20" name="Picture 16" descr="C:\t\Доклад\pic6.jpg">
            <a:extLst>
              <a:ext uri="{FF2B5EF4-FFF2-40B4-BE49-F238E27FC236}">
                <a16:creationId xmlns:a16="http://schemas.microsoft.com/office/drawing/2014/main" id="{C968B2CB-A884-4723-8D7B-5C5560766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D2EBAAC-F91A-40C9-9A81-32A9A774E83F}"/>
              </a:ext>
            </a:extLst>
          </p:cNvPr>
          <p:cNvGrpSpPr/>
          <p:nvPr/>
        </p:nvGrpSpPr>
        <p:grpSpPr>
          <a:xfrm>
            <a:off x="53258" y="4803983"/>
            <a:ext cx="5958902" cy="345119"/>
            <a:chOff x="72008" y="4578381"/>
            <a:chExt cx="9125250" cy="570738"/>
          </a:xfrm>
        </p:grpSpPr>
        <p:pic>
          <p:nvPicPr>
            <p:cNvPr id="27" name="Picture 2" descr="C:\Users\1\Desktop\Герб 2.png">
              <a:extLst>
                <a:ext uri="{FF2B5EF4-FFF2-40B4-BE49-F238E27FC236}">
                  <a16:creationId xmlns:a16="http://schemas.microsoft.com/office/drawing/2014/main" id="{EA864940-3CA0-4ED1-A6D8-CB6C8D0C2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DE1EAB30-1AA4-4A4B-8A9F-2DBB0F95CD62}"/>
                </a:ext>
              </a:extLst>
            </p:cNvPr>
            <p:cNvSpPr/>
            <p:nvPr/>
          </p:nvSpPr>
          <p:spPr>
            <a:xfrm>
              <a:off x="671534" y="4609676"/>
              <a:ext cx="8525724" cy="52170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6799789-BFF3-4906-A438-B8B0EA7E30CC}"/>
              </a:ext>
            </a:extLst>
          </p:cNvPr>
          <p:cNvSpPr txBox="1"/>
          <p:nvPr/>
        </p:nvSpPr>
        <p:spPr>
          <a:xfrm>
            <a:off x="2277116" y="99168"/>
            <a:ext cx="6866884" cy="33855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Реализация мероприятий по благоустройству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6424BA-329B-442F-A539-F923D434620A}"/>
              </a:ext>
            </a:extLst>
          </p:cNvPr>
          <p:cNvSpPr txBox="1"/>
          <p:nvPr/>
        </p:nvSpPr>
        <p:spPr>
          <a:xfrm>
            <a:off x="-243527" y="1049860"/>
            <a:ext cx="3471985" cy="144654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rgbClr val="0E3558"/>
                </a:solidFill>
                <a:cs typeface="Times New Roman" panose="02020603050405020304" pitchFamily="18" charset="0"/>
              </a:rPr>
              <a:t>Приморский район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ул. Вербная, у д. 18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0E3558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E3558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МА МО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Коломяги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E3558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E3558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проведение ремонтных работ по восстановлению травяного покрытия, завышению бордюрного камня</a:t>
            </a:r>
          </a:p>
        </p:txBody>
      </p:sp>
      <p:pic>
        <p:nvPicPr>
          <p:cNvPr id="32" name="Picture 4" descr="\\L1022\com\фото - было стало\вербная 17\IMG_20220713_161326.jpg">
            <a:extLst>
              <a:ext uri="{FF2B5EF4-FFF2-40B4-BE49-F238E27FC236}">
                <a16:creationId xmlns:a16="http://schemas.microsoft.com/office/drawing/2014/main" id="{0808B2C5-E808-4163-9188-35C498C4B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889" y="773738"/>
            <a:ext cx="2474669" cy="185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\\L1022\com\фото - было стало\вербная 17\IMG_20220905_172637.jpg">
            <a:extLst>
              <a:ext uri="{FF2B5EF4-FFF2-40B4-BE49-F238E27FC236}">
                <a16:creationId xmlns:a16="http://schemas.microsoft.com/office/drawing/2014/main" id="{EC1322BC-72C9-4B58-9B65-09968C6AE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671" y="773738"/>
            <a:ext cx="2480371" cy="186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9123772-A7AF-4F19-8FF9-C8B992700BC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26" t="8332" r="11911" b="16929"/>
          <a:stretch/>
        </p:blipFill>
        <p:spPr>
          <a:xfrm>
            <a:off x="1043608" y="3044481"/>
            <a:ext cx="3672408" cy="1601391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A0E751B-A22C-44AC-B7C3-4B37F99DA8AC}"/>
              </a:ext>
            </a:extLst>
          </p:cNvPr>
          <p:cNvSpPr txBox="1"/>
          <p:nvPr/>
        </p:nvSpPr>
        <p:spPr>
          <a:xfrm>
            <a:off x="3271772" y="2334918"/>
            <a:ext cx="1116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июнь 2022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AAF86A-030E-49CF-815D-C88A87FE12BA}"/>
              </a:ext>
            </a:extLst>
          </p:cNvPr>
          <p:cNvSpPr txBox="1"/>
          <p:nvPr/>
        </p:nvSpPr>
        <p:spPr>
          <a:xfrm>
            <a:off x="7044818" y="2332534"/>
            <a:ext cx="1199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август 2022</a:t>
            </a:r>
          </a:p>
        </p:txBody>
      </p:sp>
      <p:sp>
        <p:nvSpPr>
          <p:cNvPr id="40" name="Стрелка вправо 29">
            <a:extLst>
              <a:ext uri="{FF2B5EF4-FFF2-40B4-BE49-F238E27FC236}">
                <a16:creationId xmlns:a16="http://schemas.microsoft.com/office/drawing/2014/main" id="{52987BEE-54F0-488E-B0B1-35365DEB1394}"/>
              </a:ext>
            </a:extLst>
          </p:cNvPr>
          <p:cNvSpPr/>
          <p:nvPr/>
        </p:nvSpPr>
        <p:spPr>
          <a:xfrm>
            <a:off x="5619898" y="2326978"/>
            <a:ext cx="486998" cy="257906"/>
          </a:xfrm>
          <a:prstGeom prst="rightArrow">
            <a:avLst>
              <a:gd name="adj1" fmla="val 50000"/>
              <a:gd name="adj2" fmla="val 6450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157A152-0C0C-476F-B26F-3F142FC96C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304" t="25387" r="39074" b="40657"/>
          <a:stretch/>
        </p:blipFill>
        <p:spPr>
          <a:xfrm>
            <a:off x="4899044" y="2766777"/>
            <a:ext cx="2745617" cy="1981794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089099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4">
                <a:lumMod val="25000"/>
                <a:lumOff val="75000"/>
              </a:schemeClr>
            </a:gs>
            <a:gs pos="15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8"/>
            <a:ext cx="2287578" cy="600695"/>
          </a:xfrm>
          <a:prstGeom prst="rect">
            <a:avLst/>
          </a:prstGeom>
        </p:spPr>
      </p:pic>
      <p:pic>
        <p:nvPicPr>
          <p:cNvPr id="15" name="Picture 16" descr="C:\t\Доклад\pic6.jpg">
            <a:extLst>
              <a:ext uri="{FF2B5EF4-FFF2-40B4-BE49-F238E27FC236}">
                <a16:creationId xmlns:a16="http://schemas.microsoft.com/office/drawing/2014/main" id="{4690F29C-FF85-41D7-AAF9-EDA64DDB8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FD629AC-80DD-4E45-AEC3-E4EDF9A123E1}"/>
              </a:ext>
            </a:extLst>
          </p:cNvPr>
          <p:cNvGrpSpPr/>
          <p:nvPr/>
        </p:nvGrpSpPr>
        <p:grpSpPr>
          <a:xfrm>
            <a:off x="53258" y="4803982"/>
            <a:ext cx="5958902" cy="349928"/>
            <a:chOff x="72008" y="4578381"/>
            <a:chExt cx="9125250" cy="578691"/>
          </a:xfrm>
        </p:grpSpPr>
        <p:pic>
          <p:nvPicPr>
            <p:cNvPr id="17" name="Picture 2" descr="C:\Users\1\Desktop\Герб 2.png">
              <a:extLst>
                <a:ext uri="{FF2B5EF4-FFF2-40B4-BE49-F238E27FC236}">
                  <a16:creationId xmlns:a16="http://schemas.microsoft.com/office/drawing/2014/main" id="{2A4EA73B-1227-4E54-A9EC-C24A9E2B2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64C3FF0-8D22-4F0A-9D9E-E8C517E23616}"/>
                </a:ext>
              </a:extLst>
            </p:cNvPr>
            <p:cNvSpPr/>
            <p:nvPr/>
          </p:nvSpPr>
          <p:spPr>
            <a:xfrm>
              <a:off x="671534" y="4584473"/>
              <a:ext cx="8525724" cy="572599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pic>
        <p:nvPicPr>
          <p:cNvPr id="20" name="Picture 16" descr="C:\t\Доклад\pic6.jpg">
            <a:extLst>
              <a:ext uri="{FF2B5EF4-FFF2-40B4-BE49-F238E27FC236}">
                <a16:creationId xmlns:a16="http://schemas.microsoft.com/office/drawing/2014/main" id="{C968B2CB-A884-4723-8D7B-5C5560766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D2EBAAC-F91A-40C9-9A81-32A9A774E83F}"/>
              </a:ext>
            </a:extLst>
          </p:cNvPr>
          <p:cNvGrpSpPr/>
          <p:nvPr/>
        </p:nvGrpSpPr>
        <p:grpSpPr>
          <a:xfrm>
            <a:off x="53258" y="4803983"/>
            <a:ext cx="5958902" cy="345119"/>
            <a:chOff x="72008" y="4578381"/>
            <a:chExt cx="9125250" cy="570738"/>
          </a:xfrm>
        </p:grpSpPr>
        <p:pic>
          <p:nvPicPr>
            <p:cNvPr id="27" name="Picture 2" descr="C:\Users\1\Desktop\Герб 2.png">
              <a:extLst>
                <a:ext uri="{FF2B5EF4-FFF2-40B4-BE49-F238E27FC236}">
                  <a16:creationId xmlns:a16="http://schemas.microsoft.com/office/drawing/2014/main" id="{EA864940-3CA0-4ED1-A6D8-CB6C8D0C2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DE1EAB30-1AA4-4A4B-8A9F-2DBB0F95CD62}"/>
                </a:ext>
              </a:extLst>
            </p:cNvPr>
            <p:cNvSpPr/>
            <p:nvPr/>
          </p:nvSpPr>
          <p:spPr>
            <a:xfrm>
              <a:off x="671534" y="4609676"/>
              <a:ext cx="8525724" cy="52170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DDE8E3B-3F75-4BC0-B26E-71779A36DAAC}"/>
              </a:ext>
            </a:extLst>
          </p:cNvPr>
          <p:cNvSpPr txBox="1"/>
          <p:nvPr/>
        </p:nvSpPr>
        <p:spPr>
          <a:xfrm>
            <a:off x="107504" y="843558"/>
            <a:ext cx="5384295" cy="1015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КГА направлены разъяснения в адрес КТР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о возможности размещения полусфер и столбиков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на основании листа согласования, без разработки проекта благоустройства элементов благоустройства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4BC464-C583-49DA-9AC1-8BE61E7AEE7B}"/>
              </a:ext>
            </a:extLst>
          </p:cNvPr>
          <p:cNvSpPr txBox="1"/>
          <p:nvPr/>
        </p:nvSpPr>
        <p:spPr>
          <a:xfrm>
            <a:off x="2277116" y="99168"/>
            <a:ext cx="6866884" cy="33855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r">
              <a:defRPr sz="1400" b="1"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20" normalizeH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Размещение ограничивающих полусфер и парковочных столбиков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74CF19-FD06-47F3-A9CA-69D0EEDBBA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0" b="8446"/>
          <a:stretch/>
        </p:blipFill>
        <p:spPr>
          <a:xfrm>
            <a:off x="858113" y="2039549"/>
            <a:ext cx="3785895" cy="22139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39C04C-24D1-4D50-824C-809A193AF9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250" t="18304" r="35077" b="5201"/>
          <a:stretch/>
        </p:blipFill>
        <p:spPr>
          <a:xfrm>
            <a:off x="7206001" y="2257813"/>
            <a:ext cx="1686479" cy="23658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0D4DCB-D518-49A1-8D31-D63C3A388C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25" t="16401" r="35038" b="6803"/>
          <a:stretch/>
        </p:blipFill>
        <p:spPr>
          <a:xfrm>
            <a:off x="5940152" y="1388823"/>
            <a:ext cx="1595769" cy="23658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DCD5C63-692E-4AC8-9060-720A6012A172}"/>
              </a:ext>
            </a:extLst>
          </p:cNvPr>
          <p:cNvSpPr/>
          <p:nvPr/>
        </p:nvSpPr>
        <p:spPr>
          <a:xfrm>
            <a:off x="5734864" y="990880"/>
            <a:ext cx="33845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исх. № 01-39-11-8152/22 от 25.07.2022</a:t>
            </a:r>
          </a:p>
        </p:txBody>
      </p:sp>
    </p:spTree>
    <p:extLst>
      <p:ext uri="{BB962C8B-B14F-4D97-AF65-F5344CB8AC3E}">
        <p14:creationId xmlns:p14="http://schemas.microsoft.com/office/powerpoint/2010/main" val="2551004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4">
                <a:lumMod val="25000"/>
                <a:lumOff val="75000"/>
              </a:schemeClr>
            </a:gs>
            <a:gs pos="15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8"/>
            <a:ext cx="2287578" cy="600695"/>
          </a:xfrm>
          <a:prstGeom prst="rect">
            <a:avLst/>
          </a:prstGeom>
        </p:spPr>
      </p:pic>
      <p:pic>
        <p:nvPicPr>
          <p:cNvPr id="15" name="Picture 16" descr="C:\t\Доклад\pic6.jpg">
            <a:extLst>
              <a:ext uri="{FF2B5EF4-FFF2-40B4-BE49-F238E27FC236}">
                <a16:creationId xmlns:a16="http://schemas.microsoft.com/office/drawing/2014/main" id="{4690F29C-FF85-41D7-AAF9-EDA64DDB8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FD629AC-80DD-4E45-AEC3-E4EDF9A123E1}"/>
              </a:ext>
            </a:extLst>
          </p:cNvPr>
          <p:cNvGrpSpPr/>
          <p:nvPr/>
        </p:nvGrpSpPr>
        <p:grpSpPr>
          <a:xfrm>
            <a:off x="53258" y="4803982"/>
            <a:ext cx="5958902" cy="349928"/>
            <a:chOff x="72008" y="4578381"/>
            <a:chExt cx="9125250" cy="578691"/>
          </a:xfrm>
        </p:grpSpPr>
        <p:pic>
          <p:nvPicPr>
            <p:cNvPr id="17" name="Picture 2" descr="C:\Users\1\Desktop\Герб 2.png">
              <a:extLst>
                <a:ext uri="{FF2B5EF4-FFF2-40B4-BE49-F238E27FC236}">
                  <a16:creationId xmlns:a16="http://schemas.microsoft.com/office/drawing/2014/main" id="{2A4EA73B-1227-4E54-A9EC-C24A9E2B2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64C3FF0-8D22-4F0A-9D9E-E8C517E23616}"/>
                </a:ext>
              </a:extLst>
            </p:cNvPr>
            <p:cNvSpPr/>
            <p:nvPr/>
          </p:nvSpPr>
          <p:spPr>
            <a:xfrm>
              <a:off x="671534" y="4584473"/>
              <a:ext cx="8525724" cy="572599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pic>
        <p:nvPicPr>
          <p:cNvPr id="20" name="Picture 16" descr="C:\t\Доклад\pic6.jpg">
            <a:extLst>
              <a:ext uri="{FF2B5EF4-FFF2-40B4-BE49-F238E27FC236}">
                <a16:creationId xmlns:a16="http://schemas.microsoft.com/office/drawing/2014/main" id="{C968B2CB-A884-4723-8D7B-5C5560766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D2EBAAC-F91A-40C9-9A81-32A9A774E83F}"/>
              </a:ext>
            </a:extLst>
          </p:cNvPr>
          <p:cNvGrpSpPr/>
          <p:nvPr/>
        </p:nvGrpSpPr>
        <p:grpSpPr>
          <a:xfrm>
            <a:off x="53258" y="4803983"/>
            <a:ext cx="5958902" cy="345119"/>
            <a:chOff x="72008" y="4578381"/>
            <a:chExt cx="9125250" cy="570738"/>
          </a:xfrm>
        </p:grpSpPr>
        <p:pic>
          <p:nvPicPr>
            <p:cNvPr id="27" name="Picture 2" descr="C:\Users\1\Desktop\Герб 2.png">
              <a:extLst>
                <a:ext uri="{FF2B5EF4-FFF2-40B4-BE49-F238E27FC236}">
                  <a16:creationId xmlns:a16="http://schemas.microsoft.com/office/drawing/2014/main" id="{EA864940-3CA0-4ED1-A6D8-CB6C8D0C2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DE1EAB30-1AA4-4A4B-8A9F-2DBB0F95CD62}"/>
                </a:ext>
              </a:extLst>
            </p:cNvPr>
            <p:cNvSpPr/>
            <p:nvPr/>
          </p:nvSpPr>
          <p:spPr>
            <a:xfrm>
              <a:off x="671534" y="4609676"/>
              <a:ext cx="8525724" cy="52170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D4BC464-C583-49DA-9AC1-8BE61E7AEE7B}"/>
              </a:ext>
            </a:extLst>
          </p:cNvPr>
          <p:cNvSpPr txBox="1"/>
          <p:nvPr/>
        </p:nvSpPr>
        <p:spPr>
          <a:xfrm>
            <a:off x="2277116" y="99168"/>
            <a:ext cx="6831388" cy="3077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r">
              <a:defRPr sz="1400" b="1"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Размещение ограничивающих парковочных столбиков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C736AC-3A45-4A20-B4F9-538C011F02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0"/>
          <a:stretch/>
        </p:blipFill>
        <p:spPr>
          <a:xfrm>
            <a:off x="5292080" y="793831"/>
            <a:ext cx="2592288" cy="17549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F48A05-B799-448A-9C65-CE7498566A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6000"/>
                    </a14:imgEffect>
                    <a14:imgEffect>
                      <a14:saturation sat="114000"/>
                    </a14:imgEffect>
                    <a14:imgEffect>
                      <a14:brightnessContrast bright="6000" contrast="10000"/>
                    </a14:imgEffect>
                  </a14:imgLayer>
                </a14:imgProps>
              </a:ext>
            </a:extLst>
          </a:blip>
          <a:srcRect l="15149" t="27184" r="23474"/>
          <a:stretch/>
        </p:blipFill>
        <p:spPr>
          <a:xfrm>
            <a:off x="683568" y="793831"/>
            <a:ext cx="2592288" cy="1755933"/>
          </a:xfrm>
          <a:prstGeom prst="rect">
            <a:avLst/>
          </a:prstGeom>
        </p:spPr>
      </p:pic>
      <p:sp>
        <p:nvSpPr>
          <p:cNvPr id="22" name="Стрелка вправо 29">
            <a:extLst>
              <a:ext uri="{FF2B5EF4-FFF2-40B4-BE49-F238E27FC236}">
                <a16:creationId xmlns:a16="http://schemas.microsoft.com/office/drawing/2014/main" id="{8DC1B4C1-76B8-4AC0-A694-626495F3F592}"/>
              </a:ext>
            </a:extLst>
          </p:cNvPr>
          <p:cNvSpPr/>
          <p:nvPr/>
        </p:nvSpPr>
        <p:spPr>
          <a:xfrm>
            <a:off x="3688261" y="1563441"/>
            <a:ext cx="1152128" cy="414018"/>
          </a:xfrm>
          <a:prstGeom prst="rightArrow">
            <a:avLst>
              <a:gd name="adj1" fmla="val 50000"/>
              <a:gd name="adj2" fmla="val 6450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5A23B3-19DC-4CC1-B243-9A82E7A1ACD7}"/>
              </a:ext>
            </a:extLst>
          </p:cNvPr>
          <p:cNvSpPr txBox="1"/>
          <p:nvPr/>
        </p:nvSpPr>
        <p:spPr>
          <a:xfrm>
            <a:off x="2693645" y="2197993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8A942A-663B-43E3-A62C-6D35976219EE}"/>
              </a:ext>
            </a:extLst>
          </p:cNvPr>
          <p:cNvSpPr txBox="1"/>
          <p:nvPr/>
        </p:nvSpPr>
        <p:spPr>
          <a:xfrm>
            <a:off x="7274096" y="2224118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FA80C1B-77C3-4E01-9568-8C7586F3251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297" r="7252" b="16373"/>
          <a:stretch/>
        </p:blipFill>
        <p:spPr>
          <a:xfrm>
            <a:off x="683568" y="2961912"/>
            <a:ext cx="2592288" cy="165400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5B16540-4C43-4DB4-9E13-E29806A3862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7" t="29439" r="9107" b="10767"/>
          <a:stretch/>
        </p:blipFill>
        <p:spPr>
          <a:xfrm>
            <a:off x="5294300" y="2961912"/>
            <a:ext cx="2590068" cy="1654001"/>
          </a:xfrm>
          <a:prstGeom prst="rect">
            <a:avLst/>
          </a:prstGeom>
        </p:spPr>
      </p:pic>
      <p:sp>
        <p:nvSpPr>
          <p:cNvPr id="29" name="Стрелка вправо 29">
            <a:extLst>
              <a:ext uri="{FF2B5EF4-FFF2-40B4-BE49-F238E27FC236}">
                <a16:creationId xmlns:a16="http://schemas.microsoft.com/office/drawing/2014/main" id="{2F2C3EA9-5092-43E3-B78C-6B13F0D04435}"/>
              </a:ext>
            </a:extLst>
          </p:cNvPr>
          <p:cNvSpPr/>
          <p:nvPr/>
        </p:nvSpPr>
        <p:spPr>
          <a:xfrm>
            <a:off x="3688261" y="3681874"/>
            <a:ext cx="1152128" cy="414018"/>
          </a:xfrm>
          <a:prstGeom prst="rightArrow">
            <a:avLst>
              <a:gd name="adj1" fmla="val 50000"/>
              <a:gd name="adj2" fmla="val 6450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8B4EDB-D389-465C-90E5-B46C2EAE433D}"/>
              </a:ext>
            </a:extLst>
          </p:cNvPr>
          <p:cNvSpPr txBox="1"/>
          <p:nvPr/>
        </p:nvSpPr>
        <p:spPr>
          <a:xfrm>
            <a:off x="2693644" y="428312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3BA073-469C-4825-AEFB-9A1EB52CB629}"/>
              </a:ext>
            </a:extLst>
          </p:cNvPr>
          <p:cNvSpPr txBox="1"/>
          <p:nvPr/>
        </p:nvSpPr>
        <p:spPr>
          <a:xfrm>
            <a:off x="7302157" y="433071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734823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4000">
              <a:schemeClr val="accent4">
                <a:lumMod val="75000"/>
                <a:lumOff val="25000"/>
              </a:schemeClr>
            </a:gs>
            <a:gs pos="95946">
              <a:schemeClr val="tx1">
                <a:lumMod val="60000"/>
                <a:lumOff val="40000"/>
                <a:alpha val="0"/>
              </a:schemeClr>
            </a:gs>
            <a:gs pos="62000">
              <a:schemeClr val="accent3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Фотографи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E355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E5AFF1CA-A414-4506-B616-D32D06382861}"/>
              </a:ext>
            </a:extLst>
          </p:cNvPr>
          <p:cNvGrpSpPr/>
          <p:nvPr/>
        </p:nvGrpSpPr>
        <p:grpSpPr>
          <a:xfrm>
            <a:off x="63500" y="48974"/>
            <a:ext cx="9261028" cy="650568"/>
            <a:chOff x="72008" y="4578381"/>
            <a:chExt cx="9261028" cy="650568"/>
          </a:xfrm>
        </p:grpSpPr>
        <p:pic>
          <p:nvPicPr>
            <p:cNvPr id="14" name="Picture 2" descr="C:\Users\1\Desktop\Герб 2.png">
              <a:extLst>
                <a:ext uri="{FF2B5EF4-FFF2-40B4-BE49-F238E27FC236}">
                  <a16:creationId xmlns:a16="http://schemas.microsoft.com/office/drawing/2014/main" id="{4DEF2141-32BE-48B9-A4CF-54036C2E4D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615020" cy="65056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CD451862-2BC8-4ACF-8ABC-8864C361A9D7}"/>
                </a:ext>
              </a:extLst>
            </p:cNvPr>
            <p:cNvSpPr/>
            <p:nvPr/>
          </p:nvSpPr>
          <p:spPr>
            <a:xfrm>
              <a:off x="807312" y="4672770"/>
              <a:ext cx="8525724" cy="438582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77013" y="463067"/>
            <a:ext cx="1479934" cy="5771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0823B4-F617-4349-9341-7D968A0C74D8}"/>
              </a:ext>
            </a:extLst>
          </p:cNvPr>
          <p:cNvSpPr txBox="1"/>
          <p:nvPr/>
        </p:nvSpPr>
        <p:spPr>
          <a:xfrm>
            <a:off x="368300" y="1942197"/>
            <a:ext cx="5211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E3558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Благодарим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E3558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за внимание!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A9B7CB-1F2E-4A79-9BF5-8E42103B27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 t="10597" b="9305"/>
          <a:stretch/>
        </p:blipFill>
        <p:spPr>
          <a:xfrm>
            <a:off x="5724128" y="2977758"/>
            <a:ext cx="3195588" cy="2147260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98160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4">
                <a:lumMod val="25000"/>
                <a:lumOff val="75000"/>
              </a:schemeClr>
            </a:gs>
            <a:gs pos="15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F10E6C-0FB0-47A5-B90D-43263476D3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23000"/>
                    </a14:imgEffect>
                    <a14:imgEffect>
                      <a14:brightnessContrast bright="-6000" contrast="3000"/>
                    </a14:imgEffect>
                  </a14:imgLayer>
                </a14:imgProps>
              </a:ext>
            </a:extLst>
          </a:blip>
          <a:srcRect t="9261" b="6113"/>
          <a:stretch/>
        </p:blipFill>
        <p:spPr>
          <a:xfrm>
            <a:off x="6691138" y="3732375"/>
            <a:ext cx="2267744" cy="9276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8"/>
            <a:ext cx="2287578" cy="600695"/>
          </a:xfrm>
          <a:prstGeom prst="rect">
            <a:avLst/>
          </a:prstGeom>
        </p:spPr>
      </p:pic>
      <p:pic>
        <p:nvPicPr>
          <p:cNvPr id="15" name="Picture 16" descr="C:\t\Доклад\pic6.jpg">
            <a:extLst>
              <a:ext uri="{FF2B5EF4-FFF2-40B4-BE49-F238E27FC236}">
                <a16:creationId xmlns:a16="http://schemas.microsoft.com/office/drawing/2014/main" id="{4690F29C-FF85-41D7-AAF9-EDA64DDB8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FD629AC-80DD-4E45-AEC3-E4EDF9A123E1}"/>
              </a:ext>
            </a:extLst>
          </p:cNvPr>
          <p:cNvGrpSpPr/>
          <p:nvPr/>
        </p:nvGrpSpPr>
        <p:grpSpPr>
          <a:xfrm>
            <a:off x="53258" y="4803983"/>
            <a:ext cx="5958902" cy="345119"/>
            <a:chOff x="72008" y="4578381"/>
            <a:chExt cx="9125250" cy="570738"/>
          </a:xfrm>
        </p:grpSpPr>
        <p:pic>
          <p:nvPicPr>
            <p:cNvPr id="17" name="Picture 2" descr="C:\Users\1\Desktop\Герб 2.png">
              <a:extLst>
                <a:ext uri="{FF2B5EF4-FFF2-40B4-BE49-F238E27FC236}">
                  <a16:creationId xmlns:a16="http://schemas.microsoft.com/office/drawing/2014/main" id="{2A4EA73B-1227-4E54-A9EC-C24A9E2B2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64C3FF0-8D22-4F0A-9D9E-E8C517E23616}"/>
                </a:ext>
              </a:extLst>
            </p:cNvPr>
            <p:cNvSpPr/>
            <p:nvPr/>
          </p:nvSpPr>
          <p:spPr>
            <a:xfrm>
              <a:off x="671534" y="4609676"/>
              <a:ext cx="8525724" cy="52170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B4334D4-FE7D-4035-ABAA-44F991B43F15}"/>
              </a:ext>
            </a:extLst>
          </p:cNvPr>
          <p:cNvSpPr txBox="1">
            <a:spLocks/>
          </p:cNvSpPr>
          <p:nvPr/>
        </p:nvSpPr>
        <p:spPr bwMode="gray">
          <a:xfrm>
            <a:off x="2277116" y="0"/>
            <a:ext cx="6866884" cy="58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СПб ГКУ «Управление по мониторингу»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1AA92E-A567-4DE8-95AF-3D6792BD34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5956" y="3342807"/>
            <a:ext cx="2267744" cy="13171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1C9BC9D-7050-4190-A34A-70C199F406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960" y="3304005"/>
            <a:ext cx="2168099" cy="34683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B39CDE5-FA59-49A4-BE04-3C3598BB6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13000"/>
                    </a14:imgEffect>
                    <a14:imgEffect>
                      <a14:saturation sat="110000"/>
                    </a14:imgEffect>
                    <a14:imgEffect>
                      <a14:brightnessContrast bright="13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8" t="2688" r="6022" b="3408"/>
          <a:stretch/>
        </p:blipFill>
        <p:spPr bwMode="auto">
          <a:xfrm>
            <a:off x="4859699" y="894183"/>
            <a:ext cx="3765117" cy="225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77DD7D-2D00-4DDD-ADBD-425CEEC14486}"/>
              </a:ext>
            </a:extLst>
          </p:cNvPr>
          <p:cNvSpPr txBox="1"/>
          <p:nvPr/>
        </p:nvSpPr>
        <p:spPr>
          <a:xfrm>
            <a:off x="323528" y="1164728"/>
            <a:ext cx="4044111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На основании материалов мониторинга Инспекцией в 2022 году вынесено: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921D9B-C963-4E4B-96FA-77BF638E9C3D}"/>
              </a:ext>
            </a:extLst>
          </p:cNvPr>
          <p:cNvSpPr txBox="1"/>
          <p:nvPr/>
        </p:nvSpPr>
        <p:spPr>
          <a:xfrm>
            <a:off x="1533782" y="2010401"/>
            <a:ext cx="2769053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15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E3558"/>
                </a:solidFill>
                <a:cs typeface="Times New Roman" panose="02020603050405020304" pitchFamily="18" charset="0"/>
              </a:rPr>
              <a:t>744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постановлений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8082B6-5AE3-4875-A4B2-3C8F5D232CA4}"/>
              </a:ext>
            </a:extLst>
          </p:cNvPr>
          <p:cNvSpPr txBox="1"/>
          <p:nvPr/>
        </p:nvSpPr>
        <p:spPr>
          <a:xfrm>
            <a:off x="323528" y="2865477"/>
            <a:ext cx="3765117" cy="3077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назначено штрафов на сумму: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B1C10B-F5A4-497B-88C9-8DD14772DF01}"/>
              </a:ext>
            </a:extLst>
          </p:cNvPr>
          <p:cNvSpPr txBox="1"/>
          <p:nvPr/>
        </p:nvSpPr>
        <p:spPr>
          <a:xfrm>
            <a:off x="1533782" y="3477731"/>
            <a:ext cx="2554863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173,1 млн руб.</a:t>
            </a:r>
          </a:p>
        </p:txBody>
      </p:sp>
      <p:pic>
        <p:nvPicPr>
          <p:cNvPr id="31" name="Picture 25" descr="https://cleverics.ru/digital/wp-content/uploads/2018/02/contract-1400x1400-85.png">
            <a:extLst>
              <a:ext uri="{FF2B5EF4-FFF2-40B4-BE49-F238E27FC236}">
                <a16:creationId xmlns:a16="http://schemas.microsoft.com/office/drawing/2014/main" id="{9BB6DB9F-D1A8-4112-ACE8-77653D5B1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7" y="1781110"/>
            <a:ext cx="916203" cy="91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7" descr="https://www.gov.kz/uploads/2020/6/22/93156700a1a15e301a2c1039ed2d2b18_original.70695.png">
            <a:extLst>
              <a:ext uri="{FF2B5EF4-FFF2-40B4-BE49-F238E27FC236}">
                <a16:creationId xmlns:a16="http://schemas.microsoft.com/office/drawing/2014/main" id="{5A3391D6-6C33-4E17-A853-90DF28816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5" r="21327"/>
          <a:stretch>
            <a:fillRect/>
          </a:stretch>
        </p:blipFill>
        <p:spPr bwMode="auto">
          <a:xfrm>
            <a:off x="404577" y="3241185"/>
            <a:ext cx="918905" cy="91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869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4">
                <a:lumMod val="25000"/>
                <a:lumOff val="75000"/>
              </a:schemeClr>
            </a:gs>
            <a:gs pos="15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8"/>
            <a:ext cx="2287578" cy="600695"/>
          </a:xfrm>
          <a:prstGeom prst="rect">
            <a:avLst/>
          </a:prstGeom>
        </p:spPr>
      </p:pic>
      <p:pic>
        <p:nvPicPr>
          <p:cNvPr id="22" name="Picture 16" descr="C:\t\Доклад\pic6.jpg">
            <a:extLst>
              <a:ext uri="{FF2B5EF4-FFF2-40B4-BE49-F238E27FC236}">
                <a16:creationId xmlns:a16="http://schemas.microsoft.com/office/drawing/2014/main" id="{085CBE9C-6FAC-4C66-91C0-20B027F1D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ED6B9F8-0737-431B-88BA-9EDDD8CB3503}"/>
              </a:ext>
            </a:extLst>
          </p:cNvPr>
          <p:cNvGrpSpPr/>
          <p:nvPr/>
        </p:nvGrpSpPr>
        <p:grpSpPr>
          <a:xfrm>
            <a:off x="53258" y="4803983"/>
            <a:ext cx="5958902" cy="345119"/>
            <a:chOff x="72008" y="4578381"/>
            <a:chExt cx="9125250" cy="570738"/>
          </a:xfrm>
        </p:grpSpPr>
        <p:pic>
          <p:nvPicPr>
            <p:cNvPr id="24" name="Picture 2" descr="C:\Users\1\Desktop\Герб 2.png">
              <a:extLst>
                <a:ext uri="{FF2B5EF4-FFF2-40B4-BE49-F238E27FC236}">
                  <a16:creationId xmlns:a16="http://schemas.microsoft.com/office/drawing/2014/main" id="{8649FCF0-AC28-41D2-8F1A-3E340B31A3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19218648-8818-4546-BB81-795CB61A4574}"/>
                </a:ext>
              </a:extLst>
            </p:cNvPr>
            <p:cNvSpPr/>
            <p:nvPr/>
          </p:nvSpPr>
          <p:spPr>
            <a:xfrm>
              <a:off x="671534" y="4609676"/>
              <a:ext cx="8525724" cy="52170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73A70D1-61E3-4B1A-847A-4ACA09879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8" y="1533867"/>
            <a:ext cx="1805552" cy="2448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55E48E4-39B5-476D-84AE-AE20C64655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25" y="817709"/>
            <a:ext cx="3449833" cy="19405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E72A99-EC3B-47DC-A3E6-D7EB7FA511AC}"/>
              </a:ext>
            </a:extLst>
          </p:cNvPr>
          <p:cNvSpPr txBox="1"/>
          <p:nvPr/>
        </p:nvSpPr>
        <p:spPr>
          <a:xfrm>
            <a:off x="2277116" y="99168"/>
            <a:ext cx="6866884" cy="3077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r">
              <a:defRPr sz="1400" b="1"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Мероприятия по информированию и профилактике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88D30CB-8F30-42CA-8081-A53804A9C6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37" y="3174382"/>
            <a:ext cx="2736303" cy="153917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B5FAD6-BC2C-47BD-B65C-CD681C7B80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169005"/>
            <a:ext cx="2736305" cy="153917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3068A3-ADA9-4569-808D-2F669E96B0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7344" y="726587"/>
            <a:ext cx="2921202" cy="203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35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4">
                <a:lumMod val="25000"/>
                <a:lumOff val="75000"/>
              </a:schemeClr>
            </a:gs>
            <a:gs pos="15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8"/>
            <a:ext cx="2287578" cy="600695"/>
          </a:xfrm>
          <a:prstGeom prst="rect">
            <a:avLst/>
          </a:prstGeom>
        </p:spPr>
      </p:pic>
      <p:pic>
        <p:nvPicPr>
          <p:cNvPr id="22" name="Picture 16" descr="C:\t\Доклад\pic6.jpg">
            <a:extLst>
              <a:ext uri="{FF2B5EF4-FFF2-40B4-BE49-F238E27FC236}">
                <a16:creationId xmlns:a16="http://schemas.microsoft.com/office/drawing/2014/main" id="{085CBE9C-6FAC-4C66-91C0-20B027F1D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ED6B9F8-0737-431B-88BA-9EDDD8CB3503}"/>
              </a:ext>
            </a:extLst>
          </p:cNvPr>
          <p:cNvGrpSpPr/>
          <p:nvPr/>
        </p:nvGrpSpPr>
        <p:grpSpPr>
          <a:xfrm>
            <a:off x="53258" y="4803983"/>
            <a:ext cx="5958902" cy="345119"/>
            <a:chOff x="72008" y="4578381"/>
            <a:chExt cx="9125250" cy="570738"/>
          </a:xfrm>
        </p:grpSpPr>
        <p:pic>
          <p:nvPicPr>
            <p:cNvPr id="24" name="Picture 2" descr="C:\Users\1\Desktop\Герб 2.png">
              <a:extLst>
                <a:ext uri="{FF2B5EF4-FFF2-40B4-BE49-F238E27FC236}">
                  <a16:creationId xmlns:a16="http://schemas.microsoft.com/office/drawing/2014/main" id="{8649FCF0-AC28-41D2-8F1A-3E340B31A3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19218648-8818-4546-BB81-795CB61A4574}"/>
                </a:ext>
              </a:extLst>
            </p:cNvPr>
            <p:cNvSpPr/>
            <p:nvPr/>
          </p:nvSpPr>
          <p:spPr>
            <a:xfrm>
              <a:off x="671534" y="4609676"/>
              <a:ext cx="8525724" cy="52170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4E72A99-EC3B-47DC-A3E6-D7EB7FA511AC}"/>
              </a:ext>
            </a:extLst>
          </p:cNvPr>
          <p:cNvSpPr txBox="1"/>
          <p:nvPr/>
        </p:nvSpPr>
        <p:spPr>
          <a:xfrm>
            <a:off x="2277116" y="99168"/>
            <a:ext cx="6831388" cy="3077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r">
              <a:defRPr sz="1400" b="1"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Мероприятия по информированию и профилактике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7EBC89-4902-4EF1-A08E-846AA3D3C7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9" y="642199"/>
            <a:ext cx="8638781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87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4">
                <a:lumMod val="25000"/>
                <a:lumOff val="75000"/>
              </a:schemeClr>
            </a:gs>
            <a:gs pos="15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A02EA8DA-7845-4476-BE3A-DF1A76EE1F92}"/>
              </a:ext>
            </a:extLst>
          </p:cNvPr>
          <p:cNvSpPr txBox="1">
            <a:spLocks/>
          </p:cNvSpPr>
          <p:nvPr/>
        </p:nvSpPr>
        <p:spPr bwMode="gray">
          <a:xfrm>
            <a:off x="2277116" y="0"/>
            <a:ext cx="6866884" cy="58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Инспекции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http://gati-online.ru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8"/>
            <a:ext cx="2287578" cy="60069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812F43-2380-4933-8F69-D54D03DE2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709" y="821722"/>
            <a:ext cx="3885024" cy="1387830"/>
          </a:xfrm>
          <a:prstGeom prst="roundRect">
            <a:avLst>
              <a:gd name="adj" fmla="val 762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Рисунок 12" descr="http://iss.smolny.vpn.emts/static/img/default_communication_types/www.png">
            <a:extLst>
              <a:ext uri="{FF2B5EF4-FFF2-40B4-BE49-F238E27FC236}">
                <a16:creationId xmlns:a16="http://schemas.microsoft.com/office/drawing/2014/main" id="{34C0F9EA-1484-4D34-996D-4BFC244F6AD0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827" y="187409"/>
            <a:ext cx="240806" cy="19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16" descr="C:\t\Доклад\pic6.jpg">
            <a:extLst>
              <a:ext uri="{FF2B5EF4-FFF2-40B4-BE49-F238E27FC236}">
                <a16:creationId xmlns:a16="http://schemas.microsoft.com/office/drawing/2014/main" id="{085CBE9C-6FAC-4C66-91C0-20B027F1D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ED6B9F8-0737-431B-88BA-9EDDD8CB3503}"/>
              </a:ext>
            </a:extLst>
          </p:cNvPr>
          <p:cNvGrpSpPr/>
          <p:nvPr/>
        </p:nvGrpSpPr>
        <p:grpSpPr>
          <a:xfrm>
            <a:off x="53258" y="4803983"/>
            <a:ext cx="5958902" cy="345119"/>
            <a:chOff x="72008" y="4578381"/>
            <a:chExt cx="9125250" cy="570738"/>
          </a:xfrm>
        </p:grpSpPr>
        <p:pic>
          <p:nvPicPr>
            <p:cNvPr id="24" name="Picture 2" descr="C:\Users\1\Desktop\Герб 2.png">
              <a:extLst>
                <a:ext uri="{FF2B5EF4-FFF2-40B4-BE49-F238E27FC236}">
                  <a16:creationId xmlns:a16="http://schemas.microsoft.com/office/drawing/2014/main" id="{8649FCF0-AC28-41D2-8F1A-3E340B31A3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19218648-8818-4546-BB81-795CB61A4574}"/>
                </a:ext>
              </a:extLst>
            </p:cNvPr>
            <p:cNvSpPr/>
            <p:nvPr/>
          </p:nvSpPr>
          <p:spPr>
            <a:xfrm>
              <a:off x="671534" y="4609676"/>
              <a:ext cx="8525724" cy="52170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5008DBC-1866-403F-8EDB-97F505DBD89C}"/>
              </a:ext>
            </a:extLst>
          </p:cNvPr>
          <p:cNvGrpSpPr/>
          <p:nvPr/>
        </p:nvGrpSpPr>
        <p:grpSpPr>
          <a:xfrm>
            <a:off x="364806" y="1052871"/>
            <a:ext cx="3497420" cy="2142795"/>
            <a:chOff x="179512" y="915566"/>
            <a:chExt cx="3506663" cy="2148458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5EC0328-C00F-412B-B1B2-861CB692A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95"/>
            <a:stretch/>
          </p:blipFill>
          <p:spPr>
            <a:xfrm>
              <a:off x="179512" y="982368"/>
              <a:ext cx="3503488" cy="20816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E5288B63-A53E-4545-8AB0-60C7D8DA1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573"/>
            <a:stretch/>
          </p:blipFill>
          <p:spPr>
            <a:xfrm>
              <a:off x="189037" y="2142877"/>
              <a:ext cx="2325696" cy="763335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33FBA19-0DDB-4408-B309-0A8CE9133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2687" y="915566"/>
              <a:ext cx="3503488" cy="226387"/>
            </a:xfrm>
            <a:prstGeom prst="rect">
              <a:avLst/>
            </a:prstGeom>
          </p:spPr>
        </p:pic>
      </p:grp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24E676EF-534F-4930-B52F-EE39763D5C8D}"/>
              </a:ext>
            </a:extLst>
          </p:cNvPr>
          <p:cNvSpPr/>
          <p:nvPr/>
        </p:nvSpPr>
        <p:spPr>
          <a:xfrm rot="20567243">
            <a:off x="2567943" y="2036964"/>
            <a:ext cx="2103817" cy="204506"/>
          </a:xfrm>
          <a:prstGeom prst="rightArrow">
            <a:avLst>
              <a:gd name="adj1" fmla="val 34974"/>
              <a:gd name="adj2" fmla="val 82240"/>
            </a:avLst>
          </a:prstGeom>
          <a:solidFill>
            <a:srgbClr val="FF6600">
              <a:alpha val="58824"/>
            </a:srgbClr>
          </a:solidFill>
          <a:ln>
            <a:solidFill>
              <a:srgbClr val="FF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Стрелка: вправо 25">
            <a:extLst>
              <a:ext uri="{FF2B5EF4-FFF2-40B4-BE49-F238E27FC236}">
                <a16:creationId xmlns:a16="http://schemas.microsoft.com/office/drawing/2014/main" id="{574E3036-D019-45C4-B410-EC0E89F8688E}"/>
              </a:ext>
            </a:extLst>
          </p:cNvPr>
          <p:cNvSpPr/>
          <p:nvPr/>
        </p:nvSpPr>
        <p:spPr>
          <a:xfrm rot="7665905">
            <a:off x="6947626" y="2487400"/>
            <a:ext cx="1198765" cy="204506"/>
          </a:xfrm>
          <a:prstGeom prst="rightArrow">
            <a:avLst>
              <a:gd name="adj1" fmla="val 34974"/>
              <a:gd name="adj2" fmla="val 82240"/>
            </a:avLst>
          </a:prstGeom>
          <a:solidFill>
            <a:srgbClr val="FF6600">
              <a:alpha val="58824"/>
            </a:srgbClr>
          </a:solidFill>
          <a:ln>
            <a:solidFill>
              <a:srgbClr val="FF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30224B-23F9-44CD-9CC4-0E25D4CD7885}"/>
              </a:ext>
            </a:extLst>
          </p:cNvPr>
          <p:cNvSpPr txBox="1"/>
          <p:nvPr/>
        </p:nvSpPr>
        <p:spPr>
          <a:xfrm>
            <a:off x="6012160" y="3126104"/>
            <a:ext cx="2218063" cy="1107994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Всего поступило: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300" b="1" i="0" u="none" strike="noStrike" kern="1200" cap="none" spc="0" normalizeH="0" baseline="0" noProof="0" dirty="0">
              <a:ln>
                <a:noFill/>
              </a:ln>
              <a:solidFill>
                <a:srgbClr val="0E3558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75 667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обращений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89EC609-9217-47EB-A549-52BF414EC1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592" t="6672" r="2739" b="6007"/>
          <a:stretch/>
        </p:blipFill>
        <p:spPr>
          <a:xfrm>
            <a:off x="7287241" y="809862"/>
            <a:ext cx="1219492" cy="1387830"/>
          </a:xfrm>
          <a:prstGeom prst="rect">
            <a:avLst/>
          </a:prstGeom>
        </p:spPr>
      </p:pic>
      <p:pic>
        <p:nvPicPr>
          <p:cNvPr id="29" name="Picture 2" descr="https://marketudachi.ru/upload/shop_15/2/item_22259/7d37495e07b611e9be87005056899a29_20e81fa608e811e9f494005056899a29.jpg">
            <a:extLst>
              <a:ext uri="{FF2B5EF4-FFF2-40B4-BE49-F238E27FC236}">
                <a16:creationId xmlns:a16="http://schemas.microsoft.com/office/drawing/2014/main" id="{477B4111-681E-4540-BB79-1B6028C10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234" y="4225398"/>
            <a:ext cx="1757182" cy="35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cdn.pixabay.com/photo/2012/04/24/11/54/car-39596_1280.png">
            <a:extLst>
              <a:ext uri="{FF2B5EF4-FFF2-40B4-BE49-F238E27FC236}">
                <a16:creationId xmlns:a16="http://schemas.microsoft.com/office/drawing/2014/main" id="{DE0AB620-0C0E-4EDC-AC52-23B7CA9A9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470" y="4057366"/>
            <a:ext cx="998242" cy="49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s://a.d-cd.net/BiAAAgJK8-A-960.jpg">
            <a:extLst>
              <a:ext uri="{FF2B5EF4-FFF2-40B4-BE49-F238E27FC236}">
                <a16:creationId xmlns:a16="http://schemas.microsoft.com/office/drawing/2014/main" id="{E7A80F9C-2012-40E1-927F-D11ADB9CB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479" y="4125745"/>
            <a:ext cx="698169" cy="49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372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4">
                <a:lumMod val="25000"/>
                <a:lumOff val="75000"/>
              </a:schemeClr>
            </a:gs>
            <a:gs pos="15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4BD364F-594D-4478-979F-384F5CBFC8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569">
            <a:off x="232661" y="1762541"/>
            <a:ext cx="3426483" cy="26346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06A6EC-972F-487F-A604-64B0B67C31C2}"/>
              </a:ext>
            </a:extLst>
          </p:cNvPr>
          <p:cNvSpPr txBox="1"/>
          <p:nvPr/>
        </p:nvSpPr>
        <p:spPr>
          <a:xfrm>
            <a:off x="4283968" y="2171675"/>
            <a:ext cx="4752526" cy="221598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>
                <a:cs typeface="Times New Roman" panose="02020603050405020304" pitchFamily="18" charset="0"/>
              </a:rPr>
              <a:t>Администрация района Санкт-Петербурга</a:t>
            </a:r>
          </a:p>
          <a:p>
            <a:pPr>
              <a:spcAft>
                <a:spcPts val="1200"/>
              </a:spcAft>
            </a:pPr>
            <a:r>
              <a:rPr lang="ru-RU" dirty="0">
                <a:cs typeface="Times New Roman" panose="02020603050405020304" pitchFamily="18" charset="0"/>
              </a:rPr>
              <a:t>Органы местного самоуправления</a:t>
            </a:r>
            <a:br>
              <a:rPr lang="ru-RU" dirty="0">
                <a:cs typeface="Times New Roman" panose="02020603050405020304" pitchFamily="18" charset="0"/>
              </a:rPr>
            </a:br>
            <a:r>
              <a:rPr lang="ru-RU" dirty="0">
                <a:cs typeface="Times New Roman" panose="02020603050405020304" pitchFamily="18" charset="0"/>
              </a:rPr>
              <a:t>на территории района</a:t>
            </a:r>
          </a:p>
          <a:p>
            <a:r>
              <a:rPr lang="ru-RU" dirty="0">
                <a:cs typeface="Times New Roman" panose="02020603050405020304" pitchFamily="18" charset="0"/>
              </a:rPr>
              <a:t>Комитет по благоустройству </a:t>
            </a:r>
          </a:p>
          <a:p>
            <a:pPr>
              <a:spcAft>
                <a:spcPts val="1200"/>
              </a:spcAft>
            </a:pPr>
            <a:r>
              <a:rPr lang="ru-RU" dirty="0">
                <a:cs typeface="Times New Roman" panose="02020603050405020304" pitchFamily="18" charset="0"/>
              </a:rPr>
              <a:t>Санкт-Петербурга</a:t>
            </a:r>
          </a:p>
          <a:p>
            <a:pPr>
              <a:spcAft>
                <a:spcPts val="1200"/>
              </a:spcAft>
            </a:pPr>
            <a:endParaRPr lang="ru-RU" dirty="0">
              <a:cs typeface="Times New Roman" panose="02020603050405020304" pitchFamily="18" charset="0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86881B06-565C-4736-BAB4-C96B9B0EFBA8}"/>
              </a:ext>
            </a:extLst>
          </p:cNvPr>
          <p:cNvCxnSpPr>
            <a:cxnSpLocks/>
          </p:cNvCxnSpPr>
          <p:nvPr/>
        </p:nvCxnSpPr>
        <p:spPr>
          <a:xfrm>
            <a:off x="4211960" y="2122152"/>
            <a:ext cx="0" cy="179876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16" descr="C:\t\Доклад\pic6.jpg">
            <a:extLst>
              <a:ext uri="{FF2B5EF4-FFF2-40B4-BE49-F238E27FC236}">
                <a16:creationId xmlns:a16="http://schemas.microsoft.com/office/drawing/2014/main" id="{737A880B-D867-4524-BFA9-C75EF9DA9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E416E0F-68CB-430E-AA61-D9E6662708A3}"/>
              </a:ext>
            </a:extLst>
          </p:cNvPr>
          <p:cNvGrpSpPr/>
          <p:nvPr/>
        </p:nvGrpSpPr>
        <p:grpSpPr>
          <a:xfrm>
            <a:off x="53258" y="4803983"/>
            <a:ext cx="5958902" cy="345119"/>
            <a:chOff x="72008" y="4578381"/>
            <a:chExt cx="9125250" cy="570738"/>
          </a:xfrm>
        </p:grpSpPr>
        <p:pic>
          <p:nvPicPr>
            <p:cNvPr id="29" name="Picture 2" descr="C:\Users\1\Desktop\Герб 2.png">
              <a:extLst>
                <a:ext uri="{FF2B5EF4-FFF2-40B4-BE49-F238E27FC236}">
                  <a16:creationId xmlns:a16="http://schemas.microsoft.com/office/drawing/2014/main" id="{9127A354-798D-45CC-BE70-8C38A95341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F4B471FC-0709-4D7D-92A2-B4B7BEC9326E}"/>
                </a:ext>
              </a:extLst>
            </p:cNvPr>
            <p:cNvSpPr/>
            <p:nvPr/>
          </p:nvSpPr>
          <p:spPr>
            <a:xfrm>
              <a:off x="671534" y="4609676"/>
              <a:ext cx="8525724" cy="52170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2A9BF88-338E-4CF0-A8C2-49138089F7D6}"/>
              </a:ext>
            </a:extLst>
          </p:cNvPr>
          <p:cNvSpPr txBox="1"/>
          <p:nvPr/>
        </p:nvSpPr>
        <p:spPr>
          <a:xfrm>
            <a:off x="1547664" y="126898"/>
            <a:ext cx="6768752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 w="0"/>
                <a:solidFill>
                  <a:srgbClr val="0E3558"/>
                </a:solidFill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Анализ мест систематических нарушений в размещении транспортных средств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3C43A2-E114-428D-9AEB-65A370334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01163" y="408668"/>
            <a:ext cx="1355762" cy="53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46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4">
                <a:lumMod val="25000"/>
                <a:lumOff val="75000"/>
              </a:schemeClr>
            </a:gs>
            <a:gs pos="15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8"/>
            <a:ext cx="2287578" cy="6006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968342A-6017-4852-9BA7-68808BC8FFC8}"/>
              </a:ext>
            </a:extLst>
          </p:cNvPr>
          <p:cNvSpPr txBox="1"/>
          <p:nvPr/>
        </p:nvSpPr>
        <p:spPr>
          <a:xfrm>
            <a:off x="2483768" y="99168"/>
            <a:ext cx="6624736" cy="33855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пр. Александровской Фермы у д. 13, лит. Е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4" t="22593" r="28680" b="10123"/>
          <a:stretch/>
        </p:blipFill>
        <p:spPr bwMode="auto">
          <a:xfrm>
            <a:off x="2987824" y="1136795"/>
            <a:ext cx="3096344" cy="295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\\L1024\com\Твое-Мое\ФОТО\2022\6июнь\02.06.2022\IMG_20220602_1136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5"/>
          <a:stretch/>
        </p:blipFill>
        <p:spPr bwMode="auto">
          <a:xfrm>
            <a:off x="50904" y="699542"/>
            <a:ext cx="2864911" cy="201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L1024\com\Твое-Мое\ФОТО\2022\6июнь\02.06.2022\IMG_20220602_11363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6"/>
          <a:stretch/>
        </p:blipFill>
        <p:spPr bwMode="auto">
          <a:xfrm>
            <a:off x="6166288" y="2859782"/>
            <a:ext cx="2955743" cy="190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L1024\com\Твое-Мое\ФОТО\2022\6июнь\02.06.2022\IMG_20220602_11363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7" b="720"/>
          <a:stretch/>
        </p:blipFill>
        <p:spPr bwMode="auto">
          <a:xfrm>
            <a:off x="34729" y="2787774"/>
            <a:ext cx="286491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L1024\com\Твое-Мое\ФОТО\2022\6июнь\02.06.2022\IMG_20220602_11360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/>
          <a:stretch/>
        </p:blipFill>
        <p:spPr bwMode="auto">
          <a:xfrm>
            <a:off x="6150429" y="699542"/>
            <a:ext cx="2955743" cy="206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9321821B-A744-4E05-8B97-1DD48B5859AC}"/>
              </a:ext>
            </a:extLst>
          </p:cNvPr>
          <p:cNvSpPr/>
          <p:nvPr/>
        </p:nvSpPr>
        <p:spPr>
          <a:xfrm>
            <a:off x="53258" y="741421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B316834C-D1DD-4E56-832B-556D5C6FB597}"/>
              </a:ext>
            </a:extLst>
          </p:cNvPr>
          <p:cNvSpPr/>
          <p:nvPr/>
        </p:nvSpPr>
        <p:spPr>
          <a:xfrm>
            <a:off x="58293" y="2826412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62A6E34E-AAA3-4CF0-AC86-8B4B1C7F4FF9}"/>
              </a:ext>
            </a:extLst>
          </p:cNvPr>
          <p:cNvSpPr/>
          <p:nvPr/>
        </p:nvSpPr>
        <p:spPr>
          <a:xfrm>
            <a:off x="8860516" y="741421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3D22B2AE-A43C-40EA-A32F-D5A3A1B8179E}"/>
              </a:ext>
            </a:extLst>
          </p:cNvPr>
          <p:cNvSpPr/>
          <p:nvPr/>
        </p:nvSpPr>
        <p:spPr>
          <a:xfrm>
            <a:off x="8850307" y="2859782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6" descr="C:\t\Доклад\pic6.jpg">
            <a:extLst>
              <a:ext uri="{FF2B5EF4-FFF2-40B4-BE49-F238E27FC236}">
                <a16:creationId xmlns:a16="http://schemas.microsoft.com/office/drawing/2014/main" id="{7AE5D5D6-AF48-4538-8E4C-D2299DE33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CD50A7B-7701-4860-9054-0C35C1DA9222}"/>
              </a:ext>
            </a:extLst>
          </p:cNvPr>
          <p:cNvGrpSpPr/>
          <p:nvPr/>
        </p:nvGrpSpPr>
        <p:grpSpPr>
          <a:xfrm>
            <a:off x="53258" y="4803982"/>
            <a:ext cx="5958902" cy="349928"/>
            <a:chOff x="72008" y="4578381"/>
            <a:chExt cx="9125250" cy="578691"/>
          </a:xfrm>
        </p:grpSpPr>
        <p:pic>
          <p:nvPicPr>
            <p:cNvPr id="21" name="Picture 2" descr="C:\Users\1\Desktop\Герб 2.png">
              <a:extLst>
                <a:ext uri="{FF2B5EF4-FFF2-40B4-BE49-F238E27FC236}">
                  <a16:creationId xmlns:a16="http://schemas.microsoft.com/office/drawing/2014/main" id="{28ACC66E-B363-4F14-8231-A86580424E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AC90E8D3-21B7-4706-BB0A-6E7065DD3770}"/>
                </a:ext>
              </a:extLst>
            </p:cNvPr>
            <p:cNvSpPr/>
            <p:nvPr/>
          </p:nvSpPr>
          <p:spPr>
            <a:xfrm>
              <a:off x="671534" y="4584473"/>
              <a:ext cx="8525724" cy="572599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pic>
        <p:nvPicPr>
          <p:cNvPr id="28" name="Picture 16" descr="C:\t\Доклад\pic6.jpg">
            <a:extLst>
              <a:ext uri="{FF2B5EF4-FFF2-40B4-BE49-F238E27FC236}">
                <a16:creationId xmlns:a16="http://schemas.microsoft.com/office/drawing/2014/main" id="{B5FABB4F-17E8-4A21-A5D9-7035CA8AF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3C031D9E-96D1-43A6-BD0D-5EB10D1DEA3C}"/>
              </a:ext>
            </a:extLst>
          </p:cNvPr>
          <p:cNvGrpSpPr/>
          <p:nvPr/>
        </p:nvGrpSpPr>
        <p:grpSpPr>
          <a:xfrm>
            <a:off x="53258" y="4803983"/>
            <a:ext cx="5958902" cy="345119"/>
            <a:chOff x="72008" y="4578381"/>
            <a:chExt cx="9125250" cy="570738"/>
          </a:xfrm>
        </p:grpSpPr>
        <p:pic>
          <p:nvPicPr>
            <p:cNvPr id="30" name="Picture 2" descr="C:\Users\1\Desktop\Герб 2.png">
              <a:extLst>
                <a:ext uri="{FF2B5EF4-FFF2-40B4-BE49-F238E27FC236}">
                  <a16:creationId xmlns:a16="http://schemas.microsoft.com/office/drawing/2014/main" id="{B8CCDA38-A703-4493-8ACF-32F013A835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71B685A6-56E0-4228-9264-972181B260E7}"/>
                </a:ext>
              </a:extLst>
            </p:cNvPr>
            <p:cNvSpPr/>
            <p:nvPr/>
          </p:nvSpPr>
          <p:spPr>
            <a:xfrm>
              <a:off x="671534" y="4609676"/>
              <a:ext cx="8525724" cy="52170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2749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4">
                <a:lumMod val="25000"/>
                <a:lumOff val="75000"/>
              </a:schemeClr>
            </a:gs>
            <a:gs pos="15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1800B7-A183-4243-BC7B-2366F2130B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4"/>
          <a:stretch/>
        </p:blipFill>
        <p:spPr>
          <a:xfrm>
            <a:off x="42955" y="699541"/>
            <a:ext cx="2823993" cy="20086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AF5918-1335-410A-B422-662FCFE84A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>
          <a:xfrm>
            <a:off x="6285938" y="2787775"/>
            <a:ext cx="2831117" cy="19610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02A2D2-994D-4377-A36B-5E9FA3BF43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1"/>
          <a:stretch/>
        </p:blipFill>
        <p:spPr>
          <a:xfrm>
            <a:off x="33594" y="2787773"/>
            <a:ext cx="2837492" cy="19610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888123-9787-4ACB-B571-99E38BBE63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3"/>
          <a:stretch/>
        </p:blipFill>
        <p:spPr>
          <a:xfrm>
            <a:off x="6290076" y="702814"/>
            <a:ext cx="2831464" cy="20037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8"/>
            <a:ext cx="2287578" cy="6006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968342A-6017-4852-9BA7-68808BC8FFC8}"/>
              </a:ext>
            </a:extLst>
          </p:cNvPr>
          <p:cNvSpPr txBox="1"/>
          <p:nvPr/>
        </p:nvSpPr>
        <p:spPr>
          <a:xfrm>
            <a:off x="2483768" y="99168"/>
            <a:ext cx="6624736" cy="3231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ул. Ленсовета, Звездная ул.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9321821B-A744-4E05-8B97-1DD48B5859AC}"/>
              </a:ext>
            </a:extLst>
          </p:cNvPr>
          <p:cNvSpPr/>
          <p:nvPr/>
        </p:nvSpPr>
        <p:spPr>
          <a:xfrm>
            <a:off x="59932" y="741421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B316834C-D1DD-4E56-832B-556D5C6FB597}"/>
              </a:ext>
            </a:extLst>
          </p:cNvPr>
          <p:cNvSpPr/>
          <p:nvPr/>
        </p:nvSpPr>
        <p:spPr>
          <a:xfrm>
            <a:off x="58293" y="2826412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62A6E34E-AAA3-4CF0-AC86-8B4B1C7F4FF9}"/>
              </a:ext>
            </a:extLst>
          </p:cNvPr>
          <p:cNvSpPr/>
          <p:nvPr/>
        </p:nvSpPr>
        <p:spPr>
          <a:xfrm>
            <a:off x="8860516" y="741421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3D22B2AE-A43C-40EA-A32F-D5A3A1B8179E}"/>
              </a:ext>
            </a:extLst>
          </p:cNvPr>
          <p:cNvSpPr/>
          <p:nvPr/>
        </p:nvSpPr>
        <p:spPr>
          <a:xfrm>
            <a:off x="8850307" y="2826412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6" descr="C:\t\Доклад\pic6.jpg">
            <a:extLst>
              <a:ext uri="{FF2B5EF4-FFF2-40B4-BE49-F238E27FC236}">
                <a16:creationId xmlns:a16="http://schemas.microsoft.com/office/drawing/2014/main" id="{F382EA57-4DD1-46C4-8C05-2C35DD968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D407C051-9552-4281-B716-FEE92FDC16A1}"/>
              </a:ext>
            </a:extLst>
          </p:cNvPr>
          <p:cNvGrpSpPr/>
          <p:nvPr/>
        </p:nvGrpSpPr>
        <p:grpSpPr>
          <a:xfrm>
            <a:off x="53258" y="4803982"/>
            <a:ext cx="5958902" cy="349928"/>
            <a:chOff x="72008" y="4578381"/>
            <a:chExt cx="9125250" cy="578691"/>
          </a:xfrm>
        </p:grpSpPr>
        <p:pic>
          <p:nvPicPr>
            <p:cNvPr id="21" name="Picture 2" descr="C:\Users\1\Desktop\Герб 2.png">
              <a:extLst>
                <a:ext uri="{FF2B5EF4-FFF2-40B4-BE49-F238E27FC236}">
                  <a16:creationId xmlns:a16="http://schemas.microsoft.com/office/drawing/2014/main" id="{5D23BBD2-994C-48E6-88A0-8C915DC30C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A7A2495B-1C79-45FE-93B4-63DA8D1BF88F}"/>
                </a:ext>
              </a:extLst>
            </p:cNvPr>
            <p:cNvSpPr/>
            <p:nvPr/>
          </p:nvSpPr>
          <p:spPr>
            <a:xfrm>
              <a:off x="671534" y="4584473"/>
              <a:ext cx="8525724" cy="572599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pic>
        <p:nvPicPr>
          <p:cNvPr id="28" name="Picture 16" descr="C:\t\Доклад\pic6.jpg">
            <a:extLst>
              <a:ext uri="{FF2B5EF4-FFF2-40B4-BE49-F238E27FC236}">
                <a16:creationId xmlns:a16="http://schemas.microsoft.com/office/drawing/2014/main" id="{EB5FCBE2-5287-403C-8789-CFE69B7D1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CCE5ECA-4A10-4082-8A6A-FEBEAD04B5CB}"/>
              </a:ext>
            </a:extLst>
          </p:cNvPr>
          <p:cNvGrpSpPr/>
          <p:nvPr/>
        </p:nvGrpSpPr>
        <p:grpSpPr>
          <a:xfrm>
            <a:off x="53258" y="4803983"/>
            <a:ext cx="5958902" cy="345119"/>
            <a:chOff x="72008" y="4578381"/>
            <a:chExt cx="9125250" cy="570738"/>
          </a:xfrm>
        </p:grpSpPr>
        <p:pic>
          <p:nvPicPr>
            <p:cNvPr id="30" name="Picture 2" descr="C:\Users\1\Desktop\Герб 2.png">
              <a:extLst>
                <a:ext uri="{FF2B5EF4-FFF2-40B4-BE49-F238E27FC236}">
                  <a16:creationId xmlns:a16="http://schemas.microsoft.com/office/drawing/2014/main" id="{270BCE15-23AA-42C8-B894-1D4D6381D8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A9860CEA-B3E9-480C-A478-A7460B6D5FBC}"/>
                </a:ext>
              </a:extLst>
            </p:cNvPr>
            <p:cNvSpPr/>
            <p:nvPr/>
          </p:nvSpPr>
          <p:spPr>
            <a:xfrm>
              <a:off x="671534" y="4609676"/>
              <a:ext cx="8525724" cy="52170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7CCA43-A29E-4B4D-A9B2-E8A09BBEEE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59808" y="1249870"/>
            <a:ext cx="3229132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28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4">
                <a:lumMod val="25000"/>
                <a:lumOff val="75000"/>
              </a:schemeClr>
            </a:gs>
            <a:gs pos="15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8"/>
            <a:ext cx="2287578" cy="6006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968342A-6017-4852-9BA7-68808BC8FFC8}"/>
              </a:ext>
            </a:extLst>
          </p:cNvPr>
          <p:cNvSpPr txBox="1"/>
          <p:nvPr/>
        </p:nvSpPr>
        <p:spPr>
          <a:xfrm>
            <a:off x="1187624" y="99168"/>
            <a:ext cx="7992888" cy="3231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E3558"/>
                </a:solidFill>
                <a:effectLst/>
                <a:uLnTx/>
                <a:uFillTx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ул. Дыбенко – пр. Большевиков – Искровский пр. –  ул. Евдокима Огнева     </a:t>
            </a:r>
          </a:p>
        </p:txBody>
      </p:sp>
      <p:pic>
        <p:nvPicPr>
          <p:cNvPr id="3" name="Picture 3" descr="\\L1024\com\Твое-Мое\ФОТО\2022\5май\27.05.2022\IMG_20220527_1152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5"/>
          <a:stretch/>
        </p:blipFill>
        <p:spPr bwMode="auto">
          <a:xfrm>
            <a:off x="47858" y="2787774"/>
            <a:ext cx="291499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\\L1024\com\Твое-Мое\ФОТО\2022\5май\27.05.2022\IMG_20220527_1153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0"/>
          <a:stretch/>
        </p:blipFill>
        <p:spPr bwMode="auto">
          <a:xfrm>
            <a:off x="44026" y="741421"/>
            <a:ext cx="2918831" cy="196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\\L1024\com\Твое-Мое\ФОТО\2022\5май\27.05.2022\IMG_20220527_12024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5"/>
          <a:stretch/>
        </p:blipFill>
        <p:spPr bwMode="auto">
          <a:xfrm>
            <a:off x="6200252" y="699542"/>
            <a:ext cx="2908252" cy="204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\\L1024\com\Твое-Мое\ФОТО\2022\5май\27.05.2022\IMG_20220527_12044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9"/>
          <a:stretch/>
        </p:blipFill>
        <p:spPr bwMode="auto">
          <a:xfrm>
            <a:off x="6208855" y="2787774"/>
            <a:ext cx="289964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9321821B-A744-4E05-8B97-1DD48B5859AC}"/>
              </a:ext>
            </a:extLst>
          </p:cNvPr>
          <p:cNvSpPr/>
          <p:nvPr/>
        </p:nvSpPr>
        <p:spPr>
          <a:xfrm>
            <a:off x="53258" y="741421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5" t="18906" r="23887" b="12663"/>
          <a:stretch/>
        </p:blipFill>
        <p:spPr bwMode="auto">
          <a:xfrm>
            <a:off x="3024802" y="1277447"/>
            <a:ext cx="3094395" cy="286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id="{B316834C-D1DD-4E56-832B-556D5C6FB597}"/>
              </a:ext>
            </a:extLst>
          </p:cNvPr>
          <p:cNvSpPr/>
          <p:nvPr/>
        </p:nvSpPr>
        <p:spPr>
          <a:xfrm>
            <a:off x="58293" y="2826412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62A6E34E-AAA3-4CF0-AC86-8B4B1C7F4FF9}"/>
              </a:ext>
            </a:extLst>
          </p:cNvPr>
          <p:cNvSpPr/>
          <p:nvPr/>
        </p:nvSpPr>
        <p:spPr>
          <a:xfrm>
            <a:off x="8860516" y="741421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3D22B2AE-A43C-40EA-A32F-D5A3A1B8179E}"/>
              </a:ext>
            </a:extLst>
          </p:cNvPr>
          <p:cNvSpPr/>
          <p:nvPr/>
        </p:nvSpPr>
        <p:spPr>
          <a:xfrm>
            <a:off x="8850307" y="2826412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6" descr="C:\t\Доклад\pic6.jpg">
            <a:extLst>
              <a:ext uri="{FF2B5EF4-FFF2-40B4-BE49-F238E27FC236}">
                <a16:creationId xmlns:a16="http://schemas.microsoft.com/office/drawing/2014/main" id="{1FA979DB-49BD-4AF6-8EFF-0CF57140B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219875A-FC5B-4EF9-ACC8-B489861F4557}"/>
              </a:ext>
            </a:extLst>
          </p:cNvPr>
          <p:cNvGrpSpPr/>
          <p:nvPr/>
        </p:nvGrpSpPr>
        <p:grpSpPr>
          <a:xfrm>
            <a:off x="53258" y="4803982"/>
            <a:ext cx="5958902" cy="349928"/>
            <a:chOff x="72008" y="4578381"/>
            <a:chExt cx="9125250" cy="578691"/>
          </a:xfrm>
        </p:grpSpPr>
        <p:pic>
          <p:nvPicPr>
            <p:cNvPr id="21" name="Picture 2" descr="C:\Users\1\Desktop\Герб 2.png">
              <a:extLst>
                <a:ext uri="{FF2B5EF4-FFF2-40B4-BE49-F238E27FC236}">
                  <a16:creationId xmlns:a16="http://schemas.microsoft.com/office/drawing/2014/main" id="{3CB9B378-4105-4514-B713-7223C8A083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B86BD38E-E3DF-4051-B747-744EC22D6323}"/>
                </a:ext>
              </a:extLst>
            </p:cNvPr>
            <p:cNvSpPr/>
            <p:nvPr/>
          </p:nvSpPr>
          <p:spPr>
            <a:xfrm>
              <a:off x="671534" y="4584473"/>
              <a:ext cx="8525724" cy="572599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pic>
        <p:nvPicPr>
          <p:cNvPr id="28" name="Picture 16" descr="C:\t\Доклад\pic6.jpg">
            <a:extLst>
              <a:ext uri="{FF2B5EF4-FFF2-40B4-BE49-F238E27FC236}">
                <a16:creationId xmlns:a16="http://schemas.microsoft.com/office/drawing/2014/main" id="{D5F99F1C-9F34-431F-A763-EC51F81DA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8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F450714-94C4-4ACB-904F-DD2811E12478}"/>
              </a:ext>
            </a:extLst>
          </p:cNvPr>
          <p:cNvGrpSpPr/>
          <p:nvPr/>
        </p:nvGrpSpPr>
        <p:grpSpPr>
          <a:xfrm>
            <a:off x="53258" y="4803983"/>
            <a:ext cx="5958902" cy="345119"/>
            <a:chOff x="72008" y="4578381"/>
            <a:chExt cx="9125250" cy="570738"/>
          </a:xfrm>
        </p:grpSpPr>
        <p:pic>
          <p:nvPicPr>
            <p:cNvPr id="30" name="Picture 2" descr="C:\Users\1\Desktop\Герб 2.png">
              <a:extLst>
                <a:ext uri="{FF2B5EF4-FFF2-40B4-BE49-F238E27FC236}">
                  <a16:creationId xmlns:a16="http://schemas.microsoft.com/office/drawing/2014/main" id="{77052CB1-558B-439F-8D97-BC746DD89D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0DCDF72F-17F2-42FB-85B4-CD594712BC49}"/>
                </a:ext>
              </a:extLst>
            </p:cNvPr>
            <p:cNvSpPr/>
            <p:nvPr/>
          </p:nvSpPr>
          <p:spPr>
            <a:xfrm>
              <a:off x="671534" y="4609676"/>
              <a:ext cx="8525724" cy="52170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8763186"/>
      </p:ext>
    </p:extLst>
  </p:cSld>
  <p:clrMapOvr>
    <a:masterClrMapping/>
  </p:clrMapOvr>
</p:sld>
</file>

<file path=ppt/theme/theme1.xml><?xml version="1.0" encoding="utf-8"?>
<a:theme xmlns:a="http://schemas.openxmlformats.org/drawingml/2006/main" name="6_cdb2004193l (2)">
  <a:themeElements>
    <a:clrScheme name="Тема Office 3">
      <a:dk1>
        <a:srgbClr val="0E3558"/>
      </a:dk1>
      <a:lt1>
        <a:srgbClr val="FFFFFF"/>
      </a:lt1>
      <a:dk2>
        <a:srgbClr val="006699"/>
      </a:dk2>
      <a:lt2>
        <a:srgbClr val="969696"/>
      </a:lt2>
      <a:accent1>
        <a:srgbClr val="3B86CB"/>
      </a:accent1>
      <a:accent2>
        <a:srgbClr val="5CB68D"/>
      </a:accent2>
      <a:accent3>
        <a:srgbClr val="FFFFFF"/>
      </a:accent3>
      <a:accent4>
        <a:srgbClr val="0A2C4A"/>
      </a:accent4>
      <a:accent5>
        <a:srgbClr val="AFC3E2"/>
      </a:accent5>
      <a:accent6>
        <a:srgbClr val="53A57F"/>
      </a:accent6>
      <a:hlink>
        <a:srgbClr val="CC3300"/>
      </a:hlink>
      <a:folHlink>
        <a:srgbClr val="333399"/>
      </a:folHlink>
    </a:clrScheme>
    <a:fontScheme name="6_cdb2004193l (2)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132767"/>
        </a:dk1>
        <a:lt1>
          <a:srgbClr val="FFFFFF"/>
        </a:lt1>
        <a:dk2>
          <a:srgbClr val="184BB2"/>
        </a:dk2>
        <a:lt2>
          <a:srgbClr val="C0C0C0"/>
        </a:lt2>
        <a:accent1>
          <a:srgbClr val="22A2E2"/>
        </a:accent1>
        <a:accent2>
          <a:srgbClr val="81CFEB"/>
        </a:accent2>
        <a:accent3>
          <a:srgbClr val="FFFFFF"/>
        </a:accent3>
        <a:accent4>
          <a:srgbClr val="0E2057"/>
        </a:accent4>
        <a:accent5>
          <a:srgbClr val="ABCEEE"/>
        </a:accent5>
        <a:accent6>
          <a:srgbClr val="74BBD5"/>
        </a:accent6>
        <a:hlink>
          <a:srgbClr val="55ABA9"/>
        </a:hlink>
        <a:folHlink>
          <a:srgbClr val="DCCA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37175B"/>
        </a:dk1>
        <a:lt1>
          <a:srgbClr val="FFFFFF"/>
        </a:lt1>
        <a:dk2>
          <a:srgbClr val="754ECC"/>
        </a:dk2>
        <a:lt2>
          <a:srgbClr val="C0C0C0"/>
        </a:lt2>
        <a:accent1>
          <a:srgbClr val="869EEC"/>
        </a:accent1>
        <a:accent2>
          <a:srgbClr val="EFA441"/>
        </a:accent2>
        <a:accent3>
          <a:srgbClr val="FFFFFF"/>
        </a:accent3>
        <a:accent4>
          <a:srgbClr val="2D124C"/>
        </a:accent4>
        <a:accent5>
          <a:srgbClr val="C3CCF4"/>
        </a:accent5>
        <a:accent6>
          <a:srgbClr val="D9943A"/>
        </a:accent6>
        <a:hlink>
          <a:srgbClr val="33835F"/>
        </a:hlink>
        <a:folHlink>
          <a:srgbClr val="AAC85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E3558"/>
        </a:dk1>
        <a:lt1>
          <a:srgbClr val="FFFFFF"/>
        </a:lt1>
        <a:dk2>
          <a:srgbClr val="006699"/>
        </a:dk2>
        <a:lt2>
          <a:srgbClr val="969696"/>
        </a:lt2>
        <a:accent1>
          <a:srgbClr val="3B86CB"/>
        </a:accent1>
        <a:accent2>
          <a:srgbClr val="5CB68D"/>
        </a:accent2>
        <a:accent3>
          <a:srgbClr val="FFFFFF"/>
        </a:accent3>
        <a:accent4>
          <a:srgbClr val="0A2C4A"/>
        </a:accent4>
        <a:accent5>
          <a:srgbClr val="AFC3E2"/>
        </a:accent5>
        <a:accent6>
          <a:srgbClr val="53A57F"/>
        </a:accent6>
        <a:hlink>
          <a:srgbClr val="CC33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11575</TotalTime>
  <Words>531</Words>
  <Application>Microsoft Office PowerPoint</Application>
  <PresentationFormat>Экран (16:9)</PresentationFormat>
  <Paragraphs>171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6_cdb2004193l (2)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GATII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k4072</dc:creator>
  <cp:lastModifiedBy>1</cp:lastModifiedBy>
  <cp:revision>681</cp:revision>
  <cp:lastPrinted>2021-05-20T07:29:42Z</cp:lastPrinted>
  <dcterms:created xsi:type="dcterms:W3CDTF">2018-03-28T10:34:19Z</dcterms:created>
  <dcterms:modified xsi:type="dcterms:W3CDTF">2022-10-18T14:31:25Z</dcterms:modified>
</cp:coreProperties>
</file>